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my Priory School Senior project presentation. Computer “Roll the video…”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7695ad3f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7695ad3f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3/18/2020</a:t>
            </a:r>
            <a:endParaRPr sz="1300">
              <a:solidFill>
                <a:schemeClr val="dk2"/>
              </a:solidFill>
              <a:latin typeface="Nunito"/>
              <a:ea typeface="Nunito"/>
              <a:cs typeface="Nunito"/>
              <a:sym typeface="Nunito"/>
            </a:endParaRPr>
          </a:p>
          <a:p>
            <a:pPr indent="-298450" lvl="1" marL="914400" rtl="0" algn="l">
              <a:lnSpc>
                <a:spcPct val="115000"/>
              </a:lnSpc>
              <a:spcBef>
                <a:spcPts val="0"/>
              </a:spcBef>
              <a:spcAft>
                <a:spcPts val="0"/>
              </a:spcAft>
              <a:buClr>
                <a:schemeClr val="dk2"/>
              </a:buClr>
              <a:buSzPts val="1100"/>
              <a:buFont typeface="Nunito"/>
              <a:buChar char="○"/>
            </a:pPr>
            <a:r>
              <a:rPr lang="en">
                <a:solidFill>
                  <a:schemeClr val="dk2"/>
                </a:solidFill>
                <a:latin typeface="Nunito"/>
                <a:ea typeface="Nunito"/>
                <a:cs typeface="Nunito"/>
                <a:sym typeface="Nunito"/>
              </a:rPr>
              <a:t>Managed to implement an Alexa intent that responds with “test test test” when asked any question</a:t>
            </a:r>
            <a:endParaRPr>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3/24/20</a:t>
            </a:r>
            <a:endParaRPr sz="1300">
              <a:solidFill>
                <a:schemeClr val="dk2"/>
              </a:solidFill>
              <a:latin typeface="Nunito"/>
              <a:ea typeface="Nunito"/>
              <a:cs typeface="Nunito"/>
              <a:sym typeface="Nunito"/>
            </a:endParaRPr>
          </a:p>
          <a:p>
            <a:pPr indent="-298450" lvl="1" marL="914400" rtl="0" algn="l">
              <a:lnSpc>
                <a:spcPct val="115000"/>
              </a:lnSpc>
              <a:spcBef>
                <a:spcPts val="0"/>
              </a:spcBef>
              <a:spcAft>
                <a:spcPts val="0"/>
              </a:spcAft>
              <a:buClr>
                <a:schemeClr val="dk2"/>
              </a:buClr>
              <a:buSzPts val="1100"/>
              <a:buFont typeface="Nunito"/>
              <a:buChar char="○"/>
            </a:pPr>
            <a:r>
              <a:rPr lang="en">
                <a:solidFill>
                  <a:schemeClr val="dk2"/>
                </a:solidFill>
                <a:latin typeface="Nunito"/>
                <a:ea typeface="Nunito"/>
                <a:cs typeface="Nunito"/>
                <a:sym typeface="Nunito"/>
              </a:rPr>
              <a:t>I was able to download Priory calendar an ical file from the priory website. I also found a way to extract events and store them as a Python pickle file. </a:t>
            </a:r>
            <a:endParaRPr>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4/2/2020</a:t>
            </a:r>
            <a:endParaRPr sz="1300">
              <a:solidFill>
                <a:schemeClr val="dk2"/>
              </a:solidFill>
              <a:latin typeface="Nunito"/>
              <a:ea typeface="Nunito"/>
              <a:cs typeface="Nunito"/>
              <a:sym typeface="Nunito"/>
            </a:endParaRPr>
          </a:p>
          <a:p>
            <a:pPr indent="-298450" lvl="1" marL="914400" rtl="0" algn="l">
              <a:lnSpc>
                <a:spcPct val="115000"/>
              </a:lnSpc>
              <a:spcBef>
                <a:spcPts val="0"/>
              </a:spcBef>
              <a:spcAft>
                <a:spcPts val="0"/>
              </a:spcAft>
              <a:buClr>
                <a:schemeClr val="dk2"/>
              </a:buClr>
              <a:buSzPts val="1100"/>
              <a:buFont typeface="Nunito"/>
              <a:buChar char="○"/>
            </a:pPr>
            <a:r>
              <a:rPr lang="en">
                <a:solidFill>
                  <a:schemeClr val="dk2"/>
                </a:solidFill>
                <a:latin typeface="Nunito"/>
                <a:ea typeface="Nunito"/>
                <a:cs typeface="Nunito"/>
                <a:sym typeface="Nunito"/>
              </a:rPr>
              <a:t>Got DynamoDB working. I needed to call Michael and he guided me through the steps needed to get DynamoDB and AWS working.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7695ad3f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7695ad3f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Nunito"/>
                <a:ea typeface="Nunito"/>
                <a:cs typeface="Nunito"/>
                <a:sym typeface="Nunito"/>
              </a:rPr>
              <a:t>4/14:</a:t>
            </a:r>
            <a:endParaRPr>
              <a:latin typeface="Nunito"/>
              <a:ea typeface="Nunito"/>
              <a:cs typeface="Nunito"/>
              <a:sym typeface="Nunito"/>
            </a:endParaRPr>
          </a:p>
          <a:p>
            <a:pPr indent="-311150" lvl="0" marL="457200" rtl="0" algn="l">
              <a:lnSpc>
                <a:spcPct val="115000"/>
              </a:lnSpc>
              <a:spcBef>
                <a:spcPts val="1600"/>
              </a:spcBef>
              <a:spcAft>
                <a:spcPts val="0"/>
              </a:spcAft>
              <a:buClr>
                <a:srgbClr val="000000"/>
              </a:buClr>
              <a:buSzPts val="1300"/>
              <a:buFont typeface="Nunito"/>
              <a:buChar char="●"/>
            </a:pPr>
            <a:r>
              <a:rPr lang="en">
                <a:highlight>
                  <a:schemeClr val="lt1"/>
                </a:highlight>
                <a:latin typeface="Roboto"/>
                <a:ea typeface="Roboto"/>
                <a:cs typeface="Roboto"/>
                <a:sym typeface="Roboto"/>
              </a:rPr>
              <a:t>Given a specific day, Alexa will list all the events on that day. If there are no events, she will tell you that there are no events on this date. </a:t>
            </a:r>
            <a:endParaRPr>
              <a:latin typeface="Nunito"/>
              <a:ea typeface="Nunito"/>
              <a:cs typeface="Nunito"/>
              <a:sym typeface="Nunito"/>
            </a:endParaRPr>
          </a:p>
          <a:p>
            <a:pPr indent="-311150" lvl="0" marL="457200" rtl="0" algn="l">
              <a:lnSpc>
                <a:spcPct val="115000"/>
              </a:lnSpc>
              <a:spcBef>
                <a:spcPts val="0"/>
              </a:spcBef>
              <a:spcAft>
                <a:spcPts val="0"/>
              </a:spcAft>
              <a:buClr>
                <a:srgbClr val="000000"/>
              </a:buClr>
              <a:buSzPts val="1300"/>
              <a:buFont typeface="Nunito"/>
              <a:buChar char="●"/>
            </a:pPr>
            <a:r>
              <a:rPr lang="en">
                <a:highlight>
                  <a:schemeClr val="lt1"/>
                </a:highlight>
                <a:latin typeface="Roboto"/>
                <a:ea typeface="Roboto"/>
                <a:cs typeface="Roboto"/>
                <a:sym typeface="Roboto"/>
              </a:rPr>
              <a:t>I also added a feature that allows you to ask Alexa what kind of week the current week is </a:t>
            </a:r>
            <a:endParaRPr>
              <a:highlight>
                <a:schemeClr val="lt1"/>
              </a:highlight>
              <a:latin typeface="Roboto"/>
              <a:ea typeface="Roboto"/>
              <a:cs typeface="Roboto"/>
              <a:sym typeface="Roboto"/>
            </a:endParaRPr>
          </a:p>
          <a:p>
            <a:pPr indent="0" lvl="0" marL="0" rtl="0" algn="l">
              <a:lnSpc>
                <a:spcPct val="115000"/>
              </a:lnSpc>
              <a:spcBef>
                <a:spcPts val="1600"/>
              </a:spcBef>
              <a:spcAft>
                <a:spcPts val="0"/>
              </a:spcAft>
              <a:buNone/>
            </a:pPr>
            <a:r>
              <a:rPr lang="en">
                <a:highlight>
                  <a:schemeClr val="lt1"/>
                </a:highlight>
                <a:latin typeface="Nunito"/>
                <a:ea typeface="Nunito"/>
                <a:cs typeface="Nunito"/>
                <a:sym typeface="Nunito"/>
              </a:rPr>
              <a:t>5/20</a:t>
            </a:r>
            <a:endParaRPr>
              <a:highlight>
                <a:schemeClr val="lt1"/>
              </a:highlight>
              <a:latin typeface="Nunito"/>
              <a:ea typeface="Nunito"/>
              <a:cs typeface="Nunito"/>
              <a:sym typeface="Nunito"/>
            </a:endParaRPr>
          </a:p>
          <a:p>
            <a:pPr indent="-311150" lvl="0" marL="457200" rtl="0" algn="l">
              <a:lnSpc>
                <a:spcPct val="115000"/>
              </a:lnSpc>
              <a:spcBef>
                <a:spcPts val="1600"/>
              </a:spcBef>
              <a:spcAft>
                <a:spcPts val="0"/>
              </a:spcAft>
              <a:buClr>
                <a:srgbClr val="000000"/>
              </a:buClr>
              <a:buSzPts val="1300"/>
              <a:buFont typeface="Nunito"/>
              <a:buChar char="●"/>
            </a:pPr>
            <a:r>
              <a:rPr lang="en">
                <a:highlight>
                  <a:schemeClr val="lt1"/>
                </a:highlight>
                <a:latin typeface="Nunito"/>
                <a:ea typeface="Nunito"/>
                <a:cs typeface="Nunito"/>
                <a:sym typeface="Nunito"/>
              </a:rPr>
              <a:t>Given a specific event, Alexa will tell you the day or days on which it occurs. I had to use what is called fuzzy matching. For example an event may be listed on the calendar as “winter break”, but the user may ask “when is winter holiday.” Fuzzy matching enabled me to find the best match for such cases.</a:t>
            </a:r>
            <a:endParaRPr>
              <a:highlight>
                <a:schemeClr val="lt1"/>
              </a:highlight>
              <a:latin typeface="Nunito"/>
              <a:ea typeface="Nunito"/>
              <a:cs typeface="Nunito"/>
              <a:sym typeface="Nunito"/>
            </a:endParaRPr>
          </a:p>
          <a:p>
            <a:pPr indent="0" lvl="0" marL="0" rtl="0" algn="l">
              <a:lnSpc>
                <a:spcPct val="115000"/>
              </a:lnSpc>
              <a:spcBef>
                <a:spcPts val="1600"/>
              </a:spcBef>
              <a:spcAft>
                <a:spcPts val="0"/>
              </a:spcAft>
              <a:buNone/>
            </a:pPr>
            <a:r>
              <a:rPr lang="en">
                <a:highlight>
                  <a:schemeClr val="lt1"/>
                </a:highlight>
                <a:latin typeface="Nunito"/>
                <a:ea typeface="Nunito"/>
                <a:cs typeface="Nunito"/>
                <a:sym typeface="Nunito"/>
              </a:rPr>
              <a:t>5/24: </a:t>
            </a:r>
            <a:endParaRPr>
              <a:highlight>
                <a:schemeClr val="lt1"/>
              </a:highlight>
              <a:latin typeface="Nunito"/>
              <a:ea typeface="Nunito"/>
              <a:cs typeface="Nunito"/>
              <a:sym typeface="Nunito"/>
            </a:endParaRPr>
          </a:p>
          <a:p>
            <a:pPr indent="-298450" lvl="0" marL="457200" rtl="0" algn="l">
              <a:lnSpc>
                <a:spcPct val="115000"/>
              </a:lnSpc>
              <a:spcBef>
                <a:spcPts val="1600"/>
              </a:spcBef>
              <a:spcAft>
                <a:spcPts val="0"/>
              </a:spcAft>
              <a:buSzPts val="1100"/>
              <a:buFont typeface="Nunito"/>
              <a:buChar char="●"/>
            </a:pPr>
            <a:r>
              <a:rPr lang="en">
                <a:highlight>
                  <a:schemeClr val="lt1"/>
                </a:highlight>
                <a:latin typeface="Nunito"/>
                <a:ea typeface="Nunito"/>
                <a:cs typeface="Nunito"/>
                <a:sym typeface="Nunito"/>
              </a:rPr>
              <a:t>Implemented an intent which would tell you a random fact about Priory when prompted.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4fcaf28c7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4fcaf28c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311150" lvl="0" marL="457200" rtl="0" algn="l">
              <a:lnSpc>
                <a:spcPct val="115000"/>
              </a:lnSpc>
              <a:spcBef>
                <a:spcPts val="1600"/>
              </a:spcBef>
              <a:spcAft>
                <a:spcPts val="0"/>
              </a:spcAft>
              <a:buClr>
                <a:schemeClr val="dk2"/>
              </a:buClr>
              <a:buSzPts val="1300"/>
              <a:buFont typeface="Nunito"/>
              <a:buChar char="●"/>
            </a:pPr>
            <a:r>
              <a:rPr lang="en" sz="1300">
                <a:solidFill>
                  <a:schemeClr val="dk2"/>
                </a:solidFill>
                <a:latin typeface="Nunito"/>
                <a:ea typeface="Nunito"/>
                <a:cs typeface="Nunito"/>
                <a:sym typeface="Nunito"/>
              </a:rPr>
              <a:t>The blogging part of Senior Project was difficult. Describing the technical process in a way that was easy to understand for a wider audience was challenging for me.</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have always developed code on my laptop. Developing code in the cloud for this project was hard for me. </a:t>
            </a:r>
            <a:endParaRPr sz="1300">
              <a:solidFill>
                <a:schemeClr val="dk2"/>
              </a:solidFill>
              <a:latin typeface="Nunito"/>
              <a:ea typeface="Nunito"/>
              <a:cs typeface="Nunito"/>
              <a:sym typeface="Nunito"/>
            </a:endParaRPr>
          </a:p>
          <a:p>
            <a:pPr indent="-311150" lvl="1" marL="9144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had to edit, deploy, and run the code, and look through the logs to find bugs. Several times I ended up looking at the wrong logs (which made debugging next to impossible).  </a:t>
            </a:r>
            <a:endParaRPr sz="1300">
              <a:solidFill>
                <a:schemeClr val="dk2"/>
              </a:solidFill>
              <a:latin typeface="Nunito"/>
              <a:ea typeface="Nunito"/>
              <a:cs typeface="Nunito"/>
              <a:sym typeface="Nunito"/>
            </a:endParaRPr>
          </a:p>
          <a:p>
            <a:pPr indent="-311150" lvl="1" marL="9144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will have to get better at developing in the cloud... </a:t>
            </a:r>
            <a:endParaRPr sz="1300">
              <a:solidFill>
                <a:schemeClr val="dk2"/>
              </a:solidFill>
              <a:latin typeface="Nunito"/>
              <a:ea typeface="Nunito"/>
              <a:cs typeface="Nunito"/>
              <a:sym typeface="Nunito"/>
            </a:endParaRPr>
          </a:p>
          <a:p>
            <a:pPr indent="-311150" lvl="0" marL="4572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ran into a couple of Amazon Alexa service related bugs which slowed down my progress</a:t>
            </a:r>
            <a:endParaRPr sz="1300">
              <a:solidFill>
                <a:schemeClr val="dk2"/>
              </a:solidFill>
              <a:latin typeface="Nunito"/>
              <a:ea typeface="Nunito"/>
              <a:cs typeface="Nunito"/>
              <a:sym typeface="Nunito"/>
            </a:endParaRPr>
          </a:p>
          <a:p>
            <a:pPr indent="-311150" lvl="1" marL="9144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Alexa services would sometimes call the wrong intent. This made debugging very difficult. I had to rebuild the language model several times to solve this. </a:t>
            </a:r>
            <a:endParaRPr sz="1300">
              <a:solidFill>
                <a:schemeClr val="dk2"/>
              </a:solidFill>
              <a:latin typeface="Nunito"/>
              <a:ea typeface="Nunito"/>
              <a:cs typeface="Nunito"/>
              <a:sym typeface="Nunito"/>
            </a:endParaRPr>
          </a:p>
          <a:p>
            <a:pPr indent="-311150" lvl="1" marL="914400" rtl="0" algn="l">
              <a:lnSpc>
                <a:spcPct val="115000"/>
              </a:lnSpc>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was unable to deploy my code and I had to open a support case. I am still in the process of getting this issue resolved</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sz="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7695ad3f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7695ad3f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7695ad3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7695ad3f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aleway"/>
                <a:ea typeface="Raleway"/>
                <a:cs typeface="Raleway"/>
                <a:sym typeface="Raleway"/>
              </a:rPr>
              <a:t>Alexa, Can you tell the viewers on my behalf what the future holds?</a:t>
            </a:r>
            <a:endParaRPr sz="1400">
              <a:latin typeface="Raleway"/>
              <a:ea typeface="Raleway"/>
              <a:cs typeface="Raleway"/>
              <a:sym typeface="Raleway"/>
            </a:endParaRPr>
          </a:p>
          <a:p>
            <a:pPr indent="0" lvl="0" marL="0" rtl="0" algn="l">
              <a:spcBef>
                <a:spcPts val="0"/>
              </a:spcBef>
              <a:spcAft>
                <a:spcPts val="0"/>
              </a:spcAft>
              <a:buNone/>
            </a:pPr>
            <a:r>
              <a:t/>
            </a:r>
            <a:endParaRPr sz="1400">
              <a:latin typeface="Raleway"/>
              <a:ea typeface="Raleway"/>
              <a:cs typeface="Raleway"/>
              <a:sym typeface="Raleway"/>
            </a:endParaRPr>
          </a:p>
          <a:p>
            <a:pPr indent="0" lvl="0" marL="0" rtl="0" algn="l">
              <a:lnSpc>
                <a:spcPct val="115000"/>
              </a:lnSpc>
              <a:spcBef>
                <a:spcPts val="0"/>
              </a:spcBef>
              <a:spcAft>
                <a:spcPts val="0"/>
              </a:spcAft>
              <a:buNone/>
            </a:pPr>
            <a:r>
              <a:rPr lang="en" sz="1400">
                <a:latin typeface="Raleway"/>
                <a:ea typeface="Raleway"/>
                <a:cs typeface="Raleway"/>
                <a:sym typeface="Raleway"/>
              </a:rPr>
              <a:t>Based on this experience, Aakash would like to build Alexa skills for non-profit organizations and his elementary school. </a:t>
            </a:r>
            <a:endParaRPr sz="1400">
              <a:latin typeface="Raleway"/>
              <a:ea typeface="Raleway"/>
              <a:cs typeface="Raleway"/>
              <a:sym typeface="Raleway"/>
            </a:endParaRPr>
          </a:p>
          <a:p>
            <a:pPr indent="0" lvl="0" marL="0" rtl="0" algn="l">
              <a:lnSpc>
                <a:spcPct val="115000"/>
              </a:lnSpc>
              <a:spcBef>
                <a:spcPts val="1600"/>
              </a:spcBef>
              <a:spcAft>
                <a:spcPts val="0"/>
              </a:spcAft>
              <a:buNone/>
            </a:pPr>
            <a:r>
              <a:rPr lang="en" sz="1400">
                <a:latin typeface="Raleway"/>
                <a:ea typeface="Raleway"/>
                <a:cs typeface="Raleway"/>
                <a:sym typeface="Raleway"/>
              </a:rPr>
              <a:t>Aakash realizes how incredibly sophisticated the Alexa service that he used to build the skill is. He would like to learn more about what makes these technologies tick. Aakash would like to contribute to advancing artificial intelligence and machine learning.</a:t>
            </a:r>
            <a:endParaRPr sz="1400">
              <a:latin typeface="Raleway"/>
              <a:ea typeface="Raleway"/>
              <a:cs typeface="Raleway"/>
              <a:sym typeface="Raleway"/>
            </a:endParaRPr>
          </a:p>
          <a:p>
            <a:pPr indent="0" lvl="0" marL="0" rtl="0" algn="l">
              <a:lnSpc>
                <a:spcPct val="115000"/>
              </a:lnSpc>
              <a:spcBef>
                <a:spcPts val="1600"/>
              </a:spcBef>
              <a:spcAft>
                <a:spcPts val="0"/>
              </a:spcAft>
              <a:buNone/>
            </a:pPr>
            <a:r>
              <a:t/>
            </a:r>
            <a:endParaRPr sz="1400">
              <a:latin typeface="Raleway"/>
              <a:ea typeface="Raleway"/>
              <a:cs typeface="Raleway"/>
              <a:sym typeface="Raleway"/>
            </a:endParaRPr>
          </a:p>
          <a:p>
            <a:pPr indent="0" lvl="0" marL="0" rtl="0" algn="l">
              <a:spcBef>
                <a:spcPts val="1600"/>
              </a:spcBef>
              <a:spcAft>
                <a:spcPts val="0"/>
              </a:spcAft>
              <a:buNone/>
            </a:pPr>
            <a:r>
              <a:t/>
            </a:r>
            <a:endParaRPr sz="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7695ad3f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7695ad3f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Nunito"/>
                <a:ea typeface="Nunito"/>
                <a:cs typeface="Nunito"/>
                <a:sym typeface="Nunito"/>
              </a:rPr>
              <a:t>Thank you Alexa.</a:t>
            </a:r>
            <a:endParaRPr>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a:solidFill>
                  <a:schemeClr val="dk2"/>
                </a:solidFill>
                <a:latin typeface="Nunito"/>
                <a:ea typeface="Nunito"/>
                <a:cs typeface="Nunito"/>
                <a:sym typeface="Nunito"/>
              </a:rPr>
              <a:t>If you have an Amazon Echo device, please enable the Priory School skill, use it and send me feedback to help improve the product.</a:t>
            </a:r>
            <a:endParaRPr>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a:solidFill>
                  <a:schemeClr val="dk2"/>
                </a:solidFill>
                <a:latin typeface="Nunito"/>
                <a:ea typeface="Nunito"/>
                <a:cs typeface="Nunito"/>
                <a:sym typeface="Nunito"/>
              </a:rPr>
              <a:t>To enable the skill just say: Alexa, Enable Priory School</a:t>
            </a:r>
            <a:endParaRPr>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a:solidFill>
                  <a:schemeClr val="dk2"/>
                </a:solidFill>
                <a:latin typeface="Nunito"/>
                <a:ea typeface="Nunito"/>
                <a:cs typeface="Nunito"/>
                <a:sym typeface="Nunito"/>
              </a:rPr>
              <a:t>Stop share and thank viewers in person:</a:t>
            </a:r>
            <a:endParaRPr>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a:solidFill>
                  <a:schemeClr val="dk2"/>
                </a:solidFill>
                <a:latin typeface="Nunito"/>
                <a:ea typeface="Nunito"/>
                <a:cs typeface="Nunito"/>
                <a:sym typeface="Nunito"/>
              </a:rPr>
              <a:t>Thank you so much for taking the time to listen to my senior project. I look forward to getting feedback on this project from you.</a:t>
            </a:r>
            <a:endParaRPr>
              <a:solidFill>
                <a:schemeClr val="dk2"/>
              </a:solidFill>
              <a:latin typeface="Nunito"/>
              <a:ea typeface="Nunito"/>
              <a:cs typeface="Nunito"/>
              <a:sym typeface="Nunito"/>
            </a:endParaRPr>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7695ad3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7695ad3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8311e5ab8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8311e5ab8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Being able to talk to computers is no longer in the realm science fiction. Using voice assistants such as Alexa, Siri and Google Voice, it is now possible to talk to computers.</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As m</a:t>
            </a:r>
            <a:r>
              <a:rPr lang="en" sz="1300">
                <a:solidFill>
                  <a:schemeClr val="dk2"/>
                </a:solidFill>
                <a:latin typeface="Nunito"/>
                <a:ea typeface="Nunito"/>
                <a:cs typeface="Nunito"/>
                <a:sym typeface="Nunito"/>
              </a:rPr>
              <a:t>embers of the Priory community, we find information about Priory using its website, looking through emails, reading handbooks or simply asking other members of the community.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My project aims to make Priory School information accessible via an easy to use voice interface.</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t/>
            </a:r>
            <a:endParaRPr sz="1300">
              <a:solidFill>
                <a:schemeClr val="dk2"/>
              </a:solidFill>
              <a:latin typeface="Nunito"/>
              <a:ea typeface="Nunito"/>
              <a:cs typeface="Nunito"/>
              <a:sym typeface="Nuni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7695ad3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7695ad3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I really like Computer Science and Math.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In Priory, you can start from basic programming and go all the way to learning about artificial intelligence and machine learning. </a:t>
            </a:r>
            <a:r>
              <a:rPr lang="en" sz="1300">
                <a:solidFill>
                  <a:schemeClr val="dk2"/>
                </a:solidFill>
                <a:latin typeface="Nunito"/>
                <a:ea typeface="Nunito"/>
                <a:cs typeface="Nunito"/>
                <a:sym typeface="Nunito"/>
              </a:rPr>
              <a:t>I have made good use of this opportunity and taken a Computer Science class every year I have been at Priory. Mr. Page and Ms. Hemiup have taught me pretty much everything I know about Computer Science.</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Also, </a:t>
            </a:r>
            <a:r>
              <a:rPr lang="en" sz="1300">
                <a:solidFill>
                  <a:schemeClr val="dk2"/>
                </a:solidFill>
                <a:latin typeface="Nunito"/>
                <a:ea typeface="Nunito"/>
                <a:cs typeface="Nunito"/>
                <a:sym typeface="Nunito"/>
              </a:rPr>
              <a:t>I have been incredibly </a:t>
            </a:r>
            <a:r>
              <a:rPr lang="en" sz="1300">
                <a:solidFill>
                  <a:schemeClr val="dk2"/>
                </a:solidFill>
                <a:latin typeface="Nunito"/>
                <a:ea typeface="Nunito"/>
                <a:cs typeface="Nunito"/>
                <a:sym typeface="Nunito"/>
              </a:rPr>
              <a:t>fortunate</a:t>
            </a:r>
            <a:r>
              <a:rPr lang="en" sz="1300">
                <a:solidFill>
                  <a:schemeClr val="dk2"/>
                </a:solidFill>
                <a:latin typeface="Nunito"/>
                <a:ea typeface="Nunito"/>
                <a:cs typeface="Nunito"/>
                <a:sym typeface="Nunito"/>
              </a:rPr>
              <a:t> to be a part of the Priory community for the last 4 years. This project is a way for me to give back to the Priory community.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I hope that being able to simply ask for information about Priory school using an Alexa device will make people's day to day lives a little bit better.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Computer, “Roll the demo...”</a:t>
            </a:r>
            <a:endParaRPr sz="1300">
              <a:solidFill>
                <a:schemeClr val="dk2"/>
              </a:solidFill>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87695ad3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7695ad3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7695ad3f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7695ad3f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ask Alexa a question, you get an answer back. There are 5 steps involved in this 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Step1: The user speaks a wakeword followed by a question. When the wakework is detected, the echo device captures the audio and sends it to the cloud.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Step2: The automatic speech recognition engine converts the audio into text. This text cannot be understood by computers as it comes out.</a:t>
            </a:r>
            <a:endParaRPr/>
          </a:p>
          <a:p>
            <a:pPr indent="0" lvl="0" marL="0" rtl="0" algn="l">
              <a:spcBef>
                <a:spcPts val="0"/>
              </a:spcBef>
              <a:spcAft>
                <a:spcPts val="0"/>
              </a:spcAft>
              <a:buNone/>
            </a:pPr>
            <a:r>
              <a:rPr lang="en"/>
              <a:t>Step3: Natural Language processing takes the above text as input and converts it into simple actions or intents that the computer can understand. </a:t>
            </a:r>
            <a:endParaRPr/>
          </a:p>
          <a:p>
            <a:pPr indent="0" lvl="0" marL="0" rtl="0" algn="l">
              <a:spcBef>
                <a:spcPts val="0"/>
              </a:spcBef>
              <a:spcAft>
                <a:spcPts val="0"/>
              </a:spcAft>
              <a:buNone/>
            </a:pPr>
            <a:r>
              <a:rPr lang="en"/>
              <a:t>Step4: In this project, step 4 is something that I implemented. For every intent, I have custom code that would produce an appropriate text output. </a:t>
            </a:r>
            <a:endParaRPr/>
          </a:p>
          <a:p>
            <a:pPr indent="0" lvl="0" marL="0" rtl="0" algn="l">
              <a:spcBef>
                <a:spcPts val="0"/>
              </a:spcBef>
              <a:spcAft>
                <a:spcPts val="0"/>
              </a:spcAft>
              <a:buNone/>
            </a:pPr>
            <a:r>
              <a:rPr lang="en"/>
              <a:t>Step5: The text to </a:t>
            </a:r>
            <a:r>
              <a:rPr lang="en"/>
              <a:t>speech</a:t>
            </a:r>
            <a:r>
              <a:rPr lang="en"/>
              <a:t> engine converts the text output from step 4 into audio. This process is called speech synthesis. The generated audio is delivered to the Alexa device and played back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79e8d4e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79e8d4e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One of the goals of the senior project in Priory is for students to challenge themselves and push their limits.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0"/>
              </a:spcAft>
              <a:buNone/>
            </a:pPr>
            <a:r>
              <a:rPr lang="en" sz="1300">
                <a:solidFill>
                  <a:schemeClr val="dk2"/>
                </a:solidFill>
                <a:latin typeface="Nunito"/>
                <a:ea typeface="Nunito"/>
                <a:cs typeface="Nunito"/>
                <a:sym typeface="Nunito"/>
              </a:rPr>
              <a:t>Though I have decent skills in basic computer science, this project involved learning new technologies such as cloud computing, Alexa Skill development, DynamoDB, Serverless infrastructure (AWS Lambda), ect. </a:t>
            </a:r>
            <a:endParaRPr sz="1300">
              <a:solidFill>
                <a:schemeClr val="dk2"/>
              </a:solidFill>
              <a:latin typeface="Nunito"/>
              <a:ea typeface="Nunito"/>
              <a:cs typeface="Nunito"/>
              <a:sym typeface="Nunito"/>
            </a:endParaRPr>
          </a:p>
          <a:p>
            <a:pPr indent="0" lvl="0" marL="0" rtl="0" algn="l">
              <a:lnSpc>
                <a:spcPct val="115000"/>
              </a:lnSpc>
              <a:spcBef>
                <a:spcPts val="1600"/>
              </a:spcBef>
              <a:spcAft>
                <a:spcPts val="1600"/>
              </a:spcAft>
              <a:buNone/>
            </a:pPr>
            <a:r>
              <a:rPr lang="en" sz="1300">
                <a:solidFill>
                  <a:schemeClr val="dk2"/>
                </a:solidFill>
                <a:latin typeface="Nunito"/>
                <a:ea typeface="Nunito"/>
                <a:cs typeface="Nunito"/>
                <a:sym typeface="Nunito"/>
              </a:rPr>
              <a:t>This project pushed me much further than I initially anticipated, and I hope that this sets me up in the future to take on tougher challenges and  allow me to contribute to society.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79e8d4e6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79e8d4e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dk2"/>
              </a:solidFill>
              <a:latin typeface="Nunito"/>
              <a:ea typeface="Nunito"/>
              <a:cs typeface="Nunito"/>
              <a:sym typeface="Nunito"/>
            </a:endParaRPr>
          </a:p>
          <a:p>
            <a:pPr indent="-311150" lvl="0" marL="457200" rtl="0" algn="l">
              <a:lnSpc>
                <a:spcPct val="115000"/>
              </a:lnSpc>
              <a:spcBef>
                <a:spcPts val="1600"/>
              </a:spcBef>
              <a:spcAft>
                <a:spcPts val="0"/>
              </a:spcAft>
              <a:buClr>
                <a:schemeClr val="dk2"/>
              </a:buClr>
              <a:buSzPts val="1300"/>
              <a:buFont typeface="Nunito"/>
              <a:buChar char="●"/>
            </a:pPr>
            <a:r>
              <a:rPr lang="en" sz="1300">
                <a:solidFill>
                  <a:schemeClr val="dk2"/>
                </a:solidFill>
                <a:latin typeface="Nunito"/>
                <a:ea typeface="Nunito"/>
                <a:cs typeface="Nunito"/>
                <a:sym typeface="Nunito"/>
              </a:rPr>
              <a:t>I keep Michael updated on my progress, and he helps me review my ongoing design and answers questions such as how I would go about securing the application, updating DynamoDB, running periodic jobs, writing proper testing and error handling code, and more.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7695ad3f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7695ad3f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highlight>
                  <a:schemeClr val="lt1"/>
                </a:highlight>
                <a:latin typeface="Nunito"/>
                <a:ea typeface="Nunito"/>
                <a:cs typeface="Nunito"/>
                <a:sym typeface="Nunito"/>
              </a:rPr>
              <a:t>I would like to talk about 4 resources that helped in this project.</a:t>
            </a:r>
            <a:endParaRPr sz="1200">
              <a:highlight>
                <a:schemeClr val="lt1"/>
              </a:highlight>
              <a:latin typeface="Nunito"/>
              <a:ea typeface="Nunito"/>
              <a:cs typeface="Nunito"/>
              <a:sym typeface="Nunito"/>
            </a:endParaRPr>
          </a:p>
          <a:p>
            <a:pPr indent="0" lvl="0" marL="0" rtl="0" algn="l">
              <a:lnSpc>
                <a:spcPct val="115000"/>
              </a:lnSpc>
              <a:spcBef>
                <a:spcPts val="1600"/>
              </a:spcBef>
              <a:spcAft>
                <a:spcPts val="0"/>
              </a:spcAft>
              <a:buNone/>
            </a:pPr>
            <a:r>
              <a:rPr lang="en" sz="1200">
                <a:highlight>
                  <a:schemeClr val="lt1"/>
                </a:highlight>
                <a:latin typeface="Nunito"/>
                <a:ea typeface="Nunito"/>
                <a:cs typeface="Nunito"/>
                <a:sym typeface="Nunito"/>
              </a:rPr>
              <a:t>Python - </a:t>
            </a:r>
            <a:r>
              <a:rPr lang="en" sz="1200">
                <a:highlight>
                  <a:schemeClr val="lt1"/>
                </a:highlight>
                <a:latin typeface="Nunito"/>
                <a:ea typeface="Nunito"/>
                <a:cs typeface="Nunito"/>
                <a:sym typeface="Nunito"/>
              </a:rPr>
              <a:t>Learn Python in Y Minutes</a:t>
            </a:r>
            <a:endParaRPr sz="1200">
              <a:highlight>
                <a:schemeClr val="lt1"/>
              </a:highlight>
              <a:latin typeface="Nunito"/>
              <a:ea typeface="Nunito"/>
              <a:cs typeface="Nunito"/>
              <a:sym typeface="Nunito"/>
            </a:endParaRPr>
          </a:p>
          <a:p>
            <a:pPr indent="0" lvl="0" marL="457200" rtl="0" algn="l">
              <a:lnSpc>
                <a:spcPct val="115000"/>
              </a:lnSpc>
              <a:spcBef>
                <a:spcPts val="1600"/>
              </a:spcBef>
              <a:spcAft>
                <a:spcPts val="0"/>
              </a:spcAft>
              <a:buNone/>
            </a:pPr>
            <a:r>
              <a:rPr lang="en" sz="1200">
                <a:highlight>
                  <a:schemeClr val="lt1"/>
                </a:highlight>
                <a:latin typeface="Nunito"/>
                <a:ea typeface="Nunito"/>
                <a:cs typeface="Nunito"/>
                <a:sym typeface="Nunito"/>
              </a:rPr>
              <a:t>This project was developed in Python. </a:t>
            </a:r>
            <a:r>
              <a:rPr lang="en" sz="1200">
                <a:highlight>
                  <a:schemeClr val="lt1"/>
                </a:highlight>
                <a:latin typeface="Nunito"/>
                <a:ea typeface="Nunito"/>
                <a:cs typeface="Nunito"/>
                <a:sym typeface="Nunito"/>
              </a:rPr>
              <a:t>When I started this project, I only had a basic knowledge of Python. This site helped me learn Python fast.</a:t>
            </a:r>
            <a:endParaRPr sz="1200">
              <a:highlight>
                <a:schemeClr val="lt1"/>
              </a:highlight>
              <a:latin typeface="Nunito"/>
              <a:ea typeface="Nunito"/>
              <a:cs typeface="Nunito"/>
              <a:sym typeface="Nunito"/>
            </a:endParaRPr>
          </a:p>
          <a:p>
            <a:pPr indent="0" lvl="0" marL="0" rtl="0" algn="l">
              <a:lnSpc>
                <a:spcPct val="115000"/>
              </a:lnSpc>
              <a:spcBef>
                <a:spcPts val="1600"/>
              </a:spcBef>
              <a:spcAft>
                <a:spcPts val="0"/>
              </a:spcAft>
              <a:buNone/>
            </a:pPr>
            <a:r>
              <a:rPr lang="en" sz="1200">
                <a:highlight>
                  <a:schemeClr val="lt1"/>
                </a:highlight>
                <a:latin typeface="Nunito"/>
                <a:ea typeface="Nunito"/>
                <a:cs typeface="Nunito"/>
                <a:sym typeface="Nunito"/>
              </a:rPr>
              <a:t>DynamoDB -- </a:t>
            </a:r>
            <a:r>
              <a:rPr lang="en" sz="1200">
                <a:solidFill>
                  <a:srgbClr val="626262"/>
                </a:solidFill>
                <a:highlight>
                  <a:srgbClr val="FFFFFF"/>
                </a:highlight>
                <a:latin typeface="Roboto"/>
                <a:ea typeface="Roboto"/>
                <a:cs typeface="Roboto"/>
                <a:sym typeface="Roboto"/>
              </a:rPr>
              <a:t>Developing with Python and DynamoDB</a:t>
            </a:r>
            <a:endParaRPr sz="1200">
              <a:highlight>
                <a:schemeClr val="lt1"/>
              </a:highlight>
              <a:latin typeface="Nunito"/>
              <a:ea typeface="Nunito"/>
              <a:cs typeface="Nunito"/>
              <a:sym typeface="Nunito"/>
            </a:endParaRPr>
          </a:p>
          <a:p>
            <a:pPr indent="0" lvl="0" marL="457200" rtl="0" algn="l">
              <a:lnSpc>
                <a:spcPct val="115000"/>
              </a:lnSpc>
              <a:spcBef>
                <a:spcPts val="1600"/>
              </a:spcBef>
              <a:spcAft>
                <a:spcPts val="0"/>
              </a:spcAft>
              <a:buNone/>
            </a:pPr>
            <a:r>
              <a:rPr lang="en" sz="1200">
                <a:highlight>
                  <a:schemeClr val="lt1"/>
                </a:highlight>
                <a:latin typeface="Nunito"/>
                <a:ea typeface="Nunito"/>
                <a:cs typeface="Nunito"/>
                <a:sym typeface="Nunito"/>
              </a:rPr>
              <a:t>The events from the Priory calendar, Priory facts and FAQs need to be stored in the cloud for easy retrieval by the skill. I used an Amazon Web service called DynamoDB to store and retrieve data based on specific attributes. This tutorial taught me how to use DynamoDB</a:t>
            </a:r>
            <a:endParaRPr sz="1200">
              <a:highlight>
                <a:schemeClr val="lt1"/>
              </a:highlight>
              <a:latin typeface="Nunito"/>
              <a:ea typeface="Nunito"/>
              <a:cs typeface="Nunito"/>
              <a:sym typeface="Nunito"/>
            </a:endParaRPr>
          </a:p>
          <a:p>
            <a:pPr indent="0" lvl="0" marL="0" rtl="0" algn="l">
              <a:lnSpc>
                <a:spcPct val="115000"/>
              </a:lnSpc>
              <a:spcBef>
                <a:spcPts val="1600"/>
              </a:spcBef>
              <a:spcAft>
                <a:spcPts val="0"/>
              </a:spcAft>
              <a:buNone/>
            </a:pPr>
            <a:r>
              <a:rPr lang="en" sz="1200">
                <a:highlight>
                  <a:schemeClr val="lt1"/>
                </a:highlight>
                <a:latin typeface="Nunito"/>
                <a:ea typeface="Nunito"/>
                <a:cs typeface="Nunito"/>
                <a:sym typeface="Nunito"/>
              </a:rPr>
              <a:t>Alexa -- Build an Engaging Alexa Skill</a:t>
            </a:r>
            <a:endParaRPr sz="1200">
              <a:highlight>
                <a:schemeClr val="lt1"/>
              </a:highlight>
              <a:latin typeface="Nunito"/>
              <a:ea typeface="Nunito"/>
              <a:cs typeface="Nunito"/>
              <a:sym typeface="Nunito"/>
            </a:endParaRPr>
          </a:p>
          <a:p>
            <a:pPr indent="0" lvl="0" marL="457200" rtl="0" algn="l">
              <a:lnSpc>
                <a:spcPct val="115000"/>
              </a:lnSpc>
              <a:spcBef>
                <a:spcPts val="1600"/>
              </a:spcBef>
              <a:spcAft>
                <a:spcPts val="0"/>
              </a:spcAft>
              <a:buNone/>
            </a:pPr>
            <a:r>
              <a:rPr lang="en" sz="1200">
                <a:highlight>
                  <a:schemeClr val="lt1"/>
                </a:highlight>
                <a:latin typeface="Nunito"/>
                <a:ea typeface="Nunito"/>
                <a:cs typeface="Nunito"/>
                <a:sym typeface="Nunito"/>
              </a:rPr>
              <a:t>This tutorial taught me how to build a basic Alexa skill. I learned about concepts such as language models, intents, samples, and slots.</a:t>
            </a:r>
            <a:endParaRPr sz="1200">
              <a:highlight>
                <a:schemeClr val="lt1"/>
              </a:highlight>
              <a:latin typeface="Nunito"/>
              <a:ea typeface="Nunito"/>
              <a:cs typeface="Nunito"/>
              <a:sym typeface="Nunito"/>
            </a:endParaRPr>
          </a:p>
          <a:p>
            <a:pPr indent="-304800" lvl="0" marL="914400" rtl="0" algn="l">
              <a:lnSpc>
                <a:spcPct val="115000"/>
              </a:lnSpc>
              <a:spcBef>
                <a:spcPts val="1600"/>
              </a:spcBef>
              <a:spcAft>
                <a:spcPts val="0"/>
              </a:spcAft>
              <a:buSzPts val="1200"/>
              <a:buFont typeface="Nunito"/>
              <a:buChar char="●"/>
            </a:pPr>
            <a:r>
              <a:rPr lang="en" sz="1200" strike="sngStrike">
                <a:highlight>
                  <a:schemeClr val="lt1"/>
                </a:highlight>
                <a:latin typeface="Nunito"/>
                <a:ea typeface="Nunito"/>
                <a:cs typeface="Nunito"/>
                <a:sym typeface="Nunito"/>
              </a:rPr>
              <a:t>Intents are actions that are taken to fulfill the users request. </a:t>
            </a:r>
            <a:endParaRPr sz="1200" strike="sngStrike">
              <a:highlight>
                <a:schemeClr val="lt1"/>
              </a:highlight>
              <a:latin typeface="Nunito"/>
              <a:ea typeface="Nunito"/>
              <a:cs typeface="Nunito"/>
              <a:sym typeface="Nunito"/>
            </a:endParaRPr>
          </a:p>
          <a:p>
            <a:pPr indent="-304800" lvl="0" marL="914400" rtl="0" algn="l">
              <a:lnSpc>
                <a:spcPct val="115000"/>
              </a:lnSpc>
              <a:spcBef>
                <a:spcPts val="0"/>
              </a:spcBef>
              <a:spcAft>
                <a:spcPts val="0"/>
              </a:spcAft>
              <a:buSzPts val="1200"/>
              <a:buFont typeface="Nunito"/>
              <a:buChar char="●"/>
            </a:pPr>
            <a:r>
              <a:rPr lang="en" sz="1200" strike="sngStrike">
                <a:highlight>
                  <a:schemeClr val="lt1"/>
                </a:highlight>
                <a:latin typeface="Nunito"/>
                <a:ea typeface="Nunito"/>
                <a:cs typeface="Nunito"/>
                <a:sym typeface="Nunito"/>
              </a:rPr>
              <a:t>Samples are sample utterances by the user. </a:t>
            </a:r>
            <a:endParaRPr sz="1200" strike="sngStrike">
              <a:highlight>
                <a:schemeClr val="lt1"/>
              </a:highlight>
              <a:latin typeface="Nunito"/>
              <a:ea typeface="Nunito"/>
              <a:cs typeface="Nunito"/>
              <a:sym typeface="Nunito"/>
            </a:endParaRPr>
          </a:p>
          <a:p>
            <a:pPr indent="-304800" lvl="0" marL="914400" rtl="0" algn="l">
              <a:lnSpc>
                <a:spcPct val="115000"/>
              </a:lnSpc>
              <a:spcBef>
                <a:spcPts val="0"/>
              </a:spcBef>
              <a:spcAft>
                <a:spcPts val="0"/>
              </a:spcAft>
              <a:buSzPts val="1200"/>
              <a:buFont typeface="Nunito"/>
              <a:buChar char="●"/>
            </a:pPr>
            <a:r>
              <a:rPr lang="en" sz="1200" strike="sngStrike">
                <a:highlight>
                  <a:schemeClr val="lt1"/>
                </a:highlight>
                <a:latin typeface="Nunito"/>
                <a:ea typeface="Nunito"/>
                <a:cs typeface="Nunito"/>
                <a:sym typeface="Nunito"/>
              </a:rPr>
              <a:t>Slots are variables such as dates and times passed to an intent. </a:t>
            </a:r>
            <a:endParaRPr sz="1200" strike="sngStrike">
              <a:highlight>
                <a:schemeClr val="lt1"/>
              </a:highlight>
              <a:latin typeface="Nunito"/>
              <a:ea typeface="Nunito"/>
              <a:cs typeface="Nunito"/>
              <a:sym typeface="Nunito"/>
            </a:endParaRPr>
          </a:p>
          <a:p>
            <a:pPr indent="0" lvl="0" marL="457200" rtl="0" algn="l">
              <a:lnSpc>
                <a:spcPct val="115000"/>
              </a:lnSpc>
              <a:spcBef>
                <a:spcPts val="1600"/>
              </a:spcBef>
              <a:spcAft>
                <a:spcPts val="0"/>
              </a:spcAft>
              <a:buNone/>
            </a:pPr>
            <a:r>
              <a:rPr lang="en" sz="1200">
                <a:highlight>
                  <a:schemeClr val="lt1"/>
                </a:highlight>
                <a:latin typeface="Nunito"/>
                <a:ea typeface="Nunito"/>
                <a:cs typeface="Nunito"/>
                <a:sym typeface="Nunito"/>
              </a:rPr>
              <a:t>I also learned about AWS Lambda. AWS Lambda is an Amazon web service which invokes the code that I wrote when a user interacts with my skill.</a:t>
            </a:r>
            <a:endParaRPr sz="1200">
              <a:highlight>
                <a:schemeClr val="lt1"/>
              </a:highlight>
              <a:latin typeface="Nunito"/>
              <a:ea typeface="Nunito"/>
              <a:cs typeface="Nunito"/>
              <a:sym typeface="Nunito"/>
            </a:endParaRPr>
          </a:p>
          <a:p>
            <a:pPr indent="0" lvl="0" marL="0" rtl="0" algn="l">
              <a:lnSpc>
                <a:spcPct val="115000"/>
              </a:lnSpc>
              <a:spcBef>
                <a:spcPts val="1600"/>
              </a:spcBef>
              <a:spcAft>
                <a:spcPts val="0"/>
              </a:spcAft>
              <a:buNone/>
            </a:pPr>
            <a:r>
              <a:rPr lang="en" sz="1200">
                <a:highlight>
                  <a:schemeClr val="lt1"/>
                </a:highlight>
                <a:latin typeface="Nunito"/>
                <a:ea typeface="Nunito"/>
                <a:cs typeface="Nunito"/>
                <a:sym typeface="Nunito"/>
              </a:rPr>
              <a:t>Datetime - Basic Date and Time Types</a:t>
            </a:r>
            <a:endParaRPr sz="1200">
              <a:highlight>
                <a:schemeClr val="lt1"/>
              </a:highlight>
              <a:latin typeface="Nunito"/>
              <a:ea typeface="Nunito"/>
              <a:cs typeface="Nunito"/>
              <a:sym typeface="Nunito"/>
            </a:endParaRPr>
          </a:p>
          <a:p>
            <a:pPr indent="0" lvl="0" marL="457200" rtl="0" algn="l">
              <a:lnSpc>
                <a:spcPct val="115000"/>
              </a:lnSpc>
              <a:spcBef>
                <a:spcPts val="1600"/>
              </a:spcBef>
              <a:spcAft>
                <a:spcPts val="1600"/>
              </a:spcAft>
              <a:buNone/>
            </a:pPr>
            <a:r>
              <a:rPr lang="en" sz="1200">
                <a:highlight>
                  <a:schemeClr val="lt1"/>
                </a:highlight>
                <a:latin typeface="Nunito"/>
                <a:ea typeface="Nunito"/>
                <a:cs typeface="Nunito"/>
                <a:sym typeface="Nunito"/>
              </a:rPr>
              <a:t>This Python library is the date/time library which allowed me to handle dates and times. The library allows me to do addition and subtraction with dates, and handled things like leap years. It also had a feature where it numbered the weeks. </a:t>
            </a:r>
            <a:endParaRPr sz="1200">
              <a:highlight>
                <a:schemeClr val="lt1"/>
              </a:highlight>
              <a:latin typeface="Nunito"/>
              <a:ea typeface="Nunito"/>
              <a:cs typeface="Nunito"/>
              <a:sym typeface="Nuni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39" name="Shape 139"/>
        <p:cNvGrpSpPr/>
        <p:nvPr/>
      </p:nvGrpSpPr>
      <p:grpSpPr>
        <a:xfrm>
          <a:off x="0" y="0"/>
          <a:ext cx="0" cy="0"/>
          <a:chOff x="0" y="0"/>
          <a:chExt cx="0" cy="0"/>
        </a:xfrm>
      </p:grpSpPr>
      <p:grpSp>
        <p:nvGrpSpPr>
          <p:cNvPr id="140" name="Google Shape;140;p11"/>
          <p:cNvGrpSpPr/>
          <p:nvPr/>
        </p:nvGrpSpPr>
        <p:grpSpPr>
          <a:xfrm>
            <a:off x="52" y="4099200"/>
            <a:ext cx="9144036" cy="1044300"/>
            <a:chOff x="52" y="4099200"/>
            <a:chExt cx="9144036" cy="1044300"/>
          </a:xfrm>
        </p:grpSpPr>
        <p:grpSp>
          <p:nvGrpSpPr>
            <p:cNvPr id="141" name="Google Shape;141;p11"/>
            <p:cNvGrpSpPr/>
            <p:nvPr/>
          </p:nvGrpSpPr>
          <p:grpSpPr>
            <a:xfrm>
              <a:off x="52" y="4309200"/>
              <a:ext cx="231622" cy="834300"/>
              <a:chOff x="2688737" y="4301380"/>
              <a:chExt cx="231900" cy="834300"/>
            </a:xfrm>
          </p:grpSpPr>
          <p:sp>
            <p:nvSpPr>
              <p:cNvPr id="142" name="Google Shape;142;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1"/>
            <p:cNvGrpSpPr/>
            <p:nvPr/>
          </p:nvGrpSpPr>
          <p:grpSpPr>
            <a:xfrm>
              <a:off x="371406" y="4099200"/>
              <a:ext cx="231622" cy="1044300"/>
              <a:chOff x="2688737" y="4091380"/>
              <a:chExt cx="231900" cy="1044300"/>
            </a:xfrm>
          </p:grpSpPr>
          <p:sp>
            <p:nvSpPr>
              <p:cNvPr id="147" name="Google Shape;147;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1"/>
            <p:cNvGrpSpPr/>
            <p:nvPr/>
          </p:nvGrpSpPr>
          <p:grpSpPr>
            <a:xfrm>
              <a:off x="742761" y="4309200"/>
              <a:ext cx="231622" cy="834300"/>
              <a:chOff x="2688737" y="4301380"/>
              <a:chExt cx="231900" cy="834300"/>
            </a:xfrm>
          </p:grpSpPr>
          <p:sp>
            <p:nvSpPr>
              <p:cNvPr id="153" name="Google Shape;153;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1"/>
            <p:cNvGrpSpPr/>
            <p:nvPr/>
          </p:nvGrpSpPr>
          <p:grpSpPr>
            <a:xfrm>
              <a:off x="1114115" y="4518900"/>
              <a:ext cx="231622" cy="624600"/>
              <a:chOff x="2688737" y="4511080"/>
              <a:chExt cx="231900" cy="624600"/>
            </a:xfrm>
          </p:grpSpPr>
          <p:sp>
            <p:nvSpPr>
              <p:cNvPr id="158" name="Google Shape;158;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1"/>
            <p:cNvGrpSpPr/>
            <p:nvPr/>
          </p:nvGrpSpPr>
          <p:grpSpPr>
            <a:xfrm>
              <a:off x="1856753" y="4099200"/>
              <a:ext cx="231600" cy="1044300"/>
              <a:chOff x="1856753" y="4099200"/>
              <a:chExt cx="231600" cy="1044300"/>
            </a:xfrm>
          </p:grpSpPr>
          <p:sp>
            <p:nvSpPr>
              <p:cNvPr id="162" name="Google Shape;162;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1"/>
            <p:cNvGrpSpPr/>
            <p:nvPr/>
          </p:nvGrpSpPr>
          <p:grpSpPr>
            <a:xfrm>
              <a:off x="2228107" y="4309200"/>
              <a:ext cx="231600" cy="834300"/>
              <a:chOff x="2228107" y="4309200"/>
              <a:chExt cx="231600" cy="834300"/>
            </a:xfrm>
          </p:grpSpPr>
          <p:sp>
            <p:nvSpPr>
              <p:cNvPr id="168" name="Google Shape;168;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1"/>
            <p:cNvGrpSpPr/>
            <p:nvPr/>
          </p:nvGrpSpPr>
          <p:grpSpPr>
            <a:xfrm>
              <a:off x="2599462" y="4518900"/>
              <a:ext cx="231600" cy="624600"/>
              <a:chOff x="2599462" y="4518900"/>
              <a:chExt cx="231600" cy="624600"/>
            </a:xfrm>
          </p:grpSpPr>
          <p:sp>
            <p:nvSpPr>
              <p:cNvPr id="173" name="Google Shape;173;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1"/>
            <p:cNvGrpSpPr/>
            <p:nvPr/>
          </p:nvGrpSpPr>
          <p:grpSpPr>
            <a:xfrm>
              <a:off x="3342171" y="4099200"/>
              <a:ext cx="231600" cy="1044300"/>
              <a:chOff x="3342171" y="4099200"/>
              <a:chExt cx="231600" cy="1044300"/>
            </a:xfrm>
          </p:grpSpPr>
          <p:sp>
            <p:nvSpPr>
              <p:cNvPr id="177" name="Google Shape;177;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1"/>
            <p:cNvGrpSpPr/>
            <p:nvPr/>
          </p:nvGrpSpPr>
          <p:grpSpPr>
            <a:xfrm>
              <a:off x="3713525" y="4309200"/>
              <a:ext cx="231600" cy="834300"/>
              <a:chOff x="3713525" y="4309200"/>
              <a:chExt cx="231600" cy="834300"/>
            </a:xfrm>
          </p:grpSpPr>
          <p:sp>
            <p:nvSpPr>
              <p:cNvPr id="183" name="Google Shape;183;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1"/>
            <p:cNvGrpSpPr/>
            <p:nvPr/>
          </p:nvGrpSpPr>
          <p:grpSpPr>
            <a:xfrm>
              <a:off x="1485398" y="4309200"/>
              <a:ext cx="231600" cy="834300"/>
              <a:chOff x="1485398" y="4309200"/>
              <a:chExt cx="231600" cy="834300"/>
            </a:xfrm>
          </p:grpSpPr>
          <p:sp>
            <p:nvSpPr>
              <p:cNvPr id="188" name="Google Shape;188;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1"/>
            <p:cNvGrpSpPr/>
            <p:nvPr/>
          </p:nvGrpSpPr>
          <p:grpSpPr>
            <a:xfrm>
              <a:off x="4084879" y="4518900"/>
              <a:ext cx="231600" cy="624600"/>
              <a:chOff x="4084879" y="4518900"/>
              <a:chExt cx="231600" cy="624600"/>
            </a:xfrm>
          </p:grpSpPr>
          <p:sp>
            <p:nvSpPr>
              <p:cNvPr id="193" name="Google Shape;193;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1"/>
            <p:cNvGrpSpPr/>
            <p:nvPr/>
          </p:nvGrpSpPr>
          <p:grpSpPr>
            <a:xfrm>
              <a:off x="2970816" y="4309200"/>
              <a:ext cx="231600" cy="834300"/>
              <a:chOff x="2970816" y="4309200"/>
              <a:chExt cx="231600" cy="834300"/>
            </a:xfrm>
          </p:grpSpPr>
          <p:sp>
            <p:nvSpPr>
              <p:cNvPr id="197" name="Google Shape;197;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11"/>
            <p:cNvGrpSpPr/>
            <p:nvPr/>
          </p:nvGrpSpPr>
          <p:grpSpPr>
            <a:xfrm>
              <a:off x="4456234" y="4309200"/>
              <a:ext cx="231600" cy="834300"/>
              <a:chOff x="4456234" y="4309200"/>
              <a:chExt cx="231600" cy="834300"/>
            </a:xfrm>
          </p:grpSpPr>
          <p:sp>
            <p:nvSpPr>
              <p:cNvPr id="202" name="Google Shape;202;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11"/>
            <p:cNvGrpSpPr/>
            <p:nvPr/>
          </p:nvGrpSpPr>
          <p:grpSpPr>
            <a:xfrm>
              <a:off x="4827588" y="4099200"/>
              <a:ext cx="231600" cy="1044300"/>
              <a:chOff x="4827588" y="4099200"/>
              <a:chExt cx="231600" cy="1044300"/>
            </a:xfrm>
          </p:grpSpPr>
          <p:sp>
            <p:nvSpPr>
              <p:cNvPr id="207" name="Google Shape;207;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1"/>
            <p:cNvGrpSpPr/>
            <p:nvPr/>
          </p:nvGrpSpPr>
          <p:grpSpPr>
            <a:xfrm>
              <a:off x="5198943" y="4309200"/>
              <a:ext cx="231600" cy="834300"/>
              <a:chOff x="5198943" y="4309200"/>
              <a:chExt cx="231600" cy="834300"/>
            </a:xfrm>
          </p:grpSpPr>
          <p:sp>
            <p:nvSpPr>
              <p:cNvPr id="213" name="Google Shape;213;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11"/>
            <p:cNvGrpSpPr/>
            <p:nvPr/>
          </p:nvGrpSpPr>
          <p:grpSpPr>
            <a:xfrm>
              <a:off x="5570297" y="4518900"/>
              <a:ext cx="231600" cy="624600"/>
              <a:chOff x="5570297" y="4518900"/>
              <a:chExt cx="231600" cy="624600"/>
            </a:xfrm>
          </p:grpSpPr>
          <p:sp>
            <p:nvSpPr>
              <p:cNvPr id="218" name="Google Shape;218;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1"/>
            <p:cNvGrpSpPr/>
            <p:nvPr/>
          </p:nvGrpSpPr>
          <p:grpSpPr>
            <a:xfrm>
              <a:off x="5941652" y="4309200"/>
              <a:ext cx="231600" cy="834300"/>
              <a:chOff x="5941652" y="4309200"/>
              <a:chExt cx="231600" cy="834300"/>
            </a:xfrm>
          </p:grpSpPr>
          <p:sp>
            <p:nvSpPr>
              <p:cNvPr id="222" name="Google Shape;222;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1"/>
            <p:cNvGrpSpPr/>
            <p:nvPr/>
          </p:nvGrpSpPr>
          <p:grpSpPr>
            <a:xfrm>
              <a:off x="6313006" y="4099200"/>
              <a:ext cx="231600" cy="1044300"/>
              <a:chOff x="6313006" y="4099200"/>
              <a:chExt cx="231600" cy="1044300"/>
            </a:xfrm>
          </p:grpSpPr>
          <p:sp>
            <p:nvSpPr>
              <p:cNvPr id="227" name="Google Shape;227;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1"/>
            <p:cNvGrpSpPr/>
            <p:nvPr/>
          </p:nvGrpSpPr>
          <p:grpSpPr>
            <a:xfrm>
              <a:off x="6684361" y="4309200"/>
              <a:ext cx="231600" cy="834300"/>
              <a:chOff x="6684361" y="4309200"/>
              <a:chExt cx="231600" cy="834300"/>
            </a:xfrm>
          </p:grpSpPr>
          <p:sp>
            <p:nvSpPr>
              <p:cNvPr id="233" name="Google Shape;233;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11"/>
            <p:cNvGrpSpPr/>
            <p:nvPr/>
          </p:nvGrpSpPr>
          <p:grpSpPr>
            <a:xfrm>
              <a:off x="7055715" y="4518900"/>
              <a:ext cx="231600" cy="624600"/>
              <a:chOff x="7055715" y="4518900"/>
              <a:chExt cx="231600" cy="624600"/>
            </a:xfrm>
          </p:grpSpPr>
          <p:sp>
            <p:nvSpPr>
              <p:cNvPr id="238" name="Google Shape;238;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1"/>
            <p:cNvGrpSpPr/>
            <p:nvPr/>
          </p:nvGrpSpPr>
          <p:grpSpPr>
            <a:xfrm>
              <a:off x="7798424" y="4099200"/>
              <a:ext cx="231600" cy="1044300"/>
              <a:chOff x="7798424" y="4099200"/>
              <a:chExt cx="231600" cy="1044300"/>
            </a:xfrm>
          </p:grpSpPr>
          <p:sp>
            <p:nvSpPr>
              <p:cNvPr id="242" name="Google Shape;242;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11"/>
            <p:cNvGrpSpPr/>
            <p:nvPr/>
          </p:nvGrpSpPr>
          <p:grpSpPr>
            <a:xfrm>
              <a:off x="8169779" y="4309200"/>
              <a:ext cx="231600" cy="834300"/>
              <a:chOff x="8169779" y="4309200"/>
              <a:chExt cx="231600" cy="834300"/>
            </a:xfrm>
          </p:grpSpPr>
          <p:sp>
            <p:nvSpPr>
              <p:cNvPr id="248" name="Google Shape;248;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1"/>
            <p:cNvGrpSpPr/>
            <p:nvPr/>
          </p:nvGrpSpPr>
          <p:grpSpPr>
            <a:xfrm>
              <a:off x="7427070" y="4309200"/>
              <a:ext cx="231600" cy="834300"/>
              <a:chOff x="7427070" y="4309200"/>
              <a:chExt cx="231600" cy="834300"/>
            </a:xfrm>
          </p:grpSpPr>
          <p:sp>
            <p:nvSpPr>
              <p:cNvPr id="253" name="Google Shape;253;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11"/>
            <p:cNvGrpSpPr/>
            <p:nvPr/>
          </p:nvGrpSpPr>
          <p:grpSpPr>
            <a:xfrm>
              <a:off x="8541133" y="4518900"/>
              <a:ext cx="231600" cy="624600"/>
              <a:chOff x="8541133" y="4518900"/>
              <a:chExt cx="231600" cy="624600"/>
            </a:xfrm>
          </p:grpSpPr>
          <p:sp>
            <p:nvSpPr>
              <p:cNvPr id="258" name="Google Shape;258;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11"/>
            <p:cNvGrpSpPr/>
            <p:nvPr/>
          </p:nvGrpSpPr>
          <p:grpSpPr>
            <a:xfrm>
              <a:off x="8912488" y="4309200"/>
              <a:ext cx="231600" cy="834300"/>
              <a:chOff x="8912488" y="4309200"/>
              <a:chExt cx="231600" cy="834300"/>
            </a:xfrm>
          </p:grpSpPr>
          <p:sp>
            <p:nvSpPr>
              <p:cNvPr id="262" name="Google Shape;262;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6" name="Google Shape;266;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7" name="Google Shape;267;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68" name="Google Shape;268;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9" name="Shape 269"/>
        <p:cNvGrpSpPr/>
        <p:nvPr/>
      </p:nvGrpSpPr>
      <p:grpSpPr>
        <a:xfrm>
          <a:off x="0" y="0"/>
          <a:ext cx="0" cy="0"/>
          <a:chOff x="0" y="0"/>
          <a:chExt cx="0" cy="0"/>
        </a:xfrm>
      </p:grpSpPr>
      <p:sp>
        <p:nvSpPr>
          <p:cNvPr id="270" name="Google Shape;270;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pic>
        <p:nvPicPr>
          <p:cNvPr id="85" name="Google Shape;85;p4"/>
          <p:cNvPicPr preferRelativeResize="0"/>
          <p:nvPr/>
        </p:nvPicPr>
        <p:blipFill>
          <a:blip r:embed="rId2">
            <a:alphaModFix/>
          </a:blip>
          <a:stretch>
            <a:fillRect/>
          </a:stretch>
        </p:blipFill>
        <p:spPr>
          <a:xfrm>
            <a:off x="802825" y="708250"/>
            <a:ext cx="421225" cy="507350"/>
          </a:xfrm>
          <a:prstGeom prst="rect">
            <a:avLst/>
          </a:prstGeom>
          <a:noFill/>
          <a:ln>
            <a:noFill/>
          </a:ln>
        </p:spPr>
      </p:pic>
      <p:sp>
        <p:nvSpPr>
          <p:cNvPr id="86" name="Google Shape;86;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7" name="Google Shape;87;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8" name="Google Shape;88;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grpSp>
        <p:nvGrpSpPr>
          <p:cNvPr id="90" name="Google Shape;90;p5"/>
          <p:cNvGrpSpPr/>
          <p:nvPr/>
        </p:nvGrpSpPr>
        <p:grpSpPr>
          <a:xfrm>
            <a:off x="625966" y="299376"/>
            <a:ext cx="999312" cy="999312"/>
            <a:chOff x="348199" y="179450"/>
            <a:chExt cx="1116300" cy="1116300"/>
          </a:xfrm>
        </p:grpSpPr>
        <p:sp>
          <p:nvSpPr>
            <p:cNvPr id="91" name="Google Shape;91;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5" name="Google Shape;95;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6" name="Google Shape;96;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7" name="Shape 97"/>
        <p:cNvGrpSpPr/>
        <p:nvPr/>
      </p:nvGrpSpPr>
      <p:grpSpPr>
        <a:xfrm>
          <a:off x="0" y="0"/>
          <a:ext cx="0" cy="0"/>
          <a:chOff x="0" y="0"/>
          <a:chExt cx="0" cy="0"/>
        </a:xfrm>
      </p:grpSpPr>
      <p:grpSp>
        <p:nvGrpSpPr>
          <p:cNvPr id="98" name="Google Shape;98;p6"/>
          <p:cNvGrpSpPr/>
          <p:nvPr/>
        </p:nvGrpSpPr>
        <p:grpSpPr>
          <a:xfrm>
            <a:off x="625966" y="299376"/>
            <a:ext cx="999312" cy="999312"/>
            <a:chOff x="348199" y="179450"/>
            <a:chExt cx="1116300" cy="1116300"/>
          </a:xfrm>
        </p:grpSpPr>
        <p:sp>
          <p:nvSpPr>
            <p:cNvPr id="99" name="Google Shape;99;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2" name="Google Shape;102;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3" name="Shape 103"/>
        <p:cNvGrpSpPr/>
        <p:nvPr/>
      </p:nvGrpSpPr>
      <p:grpSpPr>
        <a:xfrm>
          <a:off x="0" y="0"/>
          <a:ext cx="0" cy="0"/>
          <a:chOff x="0" y="0"/>
          <a:chExt cx="0" cy="0"/>
        </a:xfrm>
      </p:grpSpPr>
      <p:grpSp>
        <p:nvGrpSpPr>
          <p:cNvPr id="104" name="Google Shape;104;p7"/>
          <p:cNvGrpSpPr/>
          <p:nvPr/>
        </p:nvGrpSpPr>
        <p:grpSpPr>
          <a:xfrm>
            <a:off x="625966" y="299376"/>
            <a:ext cx="999312" cy="999312"/>
            <a:chOff x="348199" y="179450"/>
            <a:chExt cx="1116300" cy="1116300"/>
          </a:xfrm>
        </p:grpSpPr>
        <p:sp>
          <p:nvSpPr>
            <p:cNvPr id="105" name="Google Shape;105;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 name="Google Shape;108;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9" name="Google Shape;109;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0" name="Shape 110"/>
        <p:cNvGrpSpPr/>
        <p:nvPr/>
      </p:nvGrpSpPr>
      <p:grpSpPr>
        <a:xfrm>
          <a:off x="0" y="0"/>
          <a:ext cx="0" cy="0"/>
          <a:chOff x="0" y="0"/>
          <a:chExt cx="0" cy="0"/>
        </a:xfrm>
      </p:grpSpPr>
      <p:grpSp>
        <p:nvGrpSpPr>
          <p:cNvPr id="111" name="Google Shape;111;p8"/>
          <p:cNvGrpSpPr/>
          <p:nvPr/>
        </p:nvGrpSpPr>
        <p:grpSpPr>
          <a:xfrm>
            <a:off x="6866714" y="1306"/>
            <a:ext cx="2267451" cy="2601690"/>
            <a:chOff x="6790514" y="1306"/>
            <a:chExt cx="2267451" cy="2601690"/>
          </a:xfrm>
        </p:grpSpPr>
        <p:grpSp>
          <p:nvGrpSpPr>
            <p:cNvPr id="112" name="Google Shape;112;p8"/>
            <p:cNvGrpSpPr/>
            <p:nvPr/>
          </p:nvGrpSpPr>
          <p:grpSpPr>
            <a:xfrm>
              <a:off x="7067465" y="1306"/>
              <a:ext cx="1990500" cy="1990200"/>
              <a:chOff x="7067465" y="1306"/>
              <a:chExt cx="1990500" cy="1990200"/>
            </a:xfrm>
          </p:grpSpPr>
          <p:sp>
            <p:nvSpPr>
              <p:cNvPr id="113" name="Google Shape;113;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8"/>
            <p:cNvGrpSpPr/>
            <p:nvPr/>
          </p:nvGrpSpPr>
          <p:grpSpPr>
            <a:xfrm>
              <a:off x="8207126" y="1807996"/>
              <a:ext cx="795000" cy="795000"/>
              <a:chOff x="8207126" y="1807996"/>
              <a:chExt cx="795000" cy="795000"/>
            </a:xfrm>
          </p:grpSpPr>
          <p:sp>
            <p:nvSpPr>
              <p:cNvPr id="117" name="Google Shape;117;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8"/>
            <p:cNvGrpSpPr/>
            <p:nvPr/>
          </p:nvGrpSpPr>
          <p:grpSpPr>
            <a:xfrm>
              <a:off x="6790514" y="118857"/>
              <a:ext cx="548700" cy="548700"/>
              <a:chOff x="6790514" y="118857"/>
              <a:chExt cx="548700" cy="548700"/>
            </a:xfrm>
          </p:grpSpPr>
          <p:sp>
            <p:nvSpPr>
              <p:cNvPr id="121" name="Google Shape;121;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4" name="Google Shape;124;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5" name="Shape 125"/>
        <p:cNvGrpSpPr/>
        <p:nvPr/>
      </p:nvGrpSpPr>
      <p:grpSpPr>
        <a:xfrm>
          <a:off x="0" y="0"/>
          <a:ext cx="0" cy="0"/>
          <a:chOff x="0" y="0"/>
          <a:chExt cx="0" cy="0"/>
        </a:xfrm>
      </p:grpSpPr>
      <p:grpSp>
        <p:nvGrpSpPr>
          <p:cNvPr id="126" name="Google Shape;126;p9"/>
          <p:cNvGrpSpPr/>
          <p:nvPr/>
        </p:nvGrpSpPr>
        <p:grpSpPr>
          <a:xfrm>
            <a:off x="625966" y="299376"/>
            <a:ext cx="999312" cy="999312"/>
            <a:chOff x="348199" y="179450"/>
            <a:chExt cx="1116300" cy="1116300"/>
          </a:xfrm>
        </p:grpSpPr>
        <p:sp>
          <p:nvSpPr>
            <p:cNvPr id="127" name="Google Shape;127;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 name="Google Shape;130;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1" name="Google Shape;131;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2" name="Google Shape;132;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3" name="Shape 133"/>
        <p:cNvGrpSpPr/>
        <p:nvPr/>
      </p:nvGrpSpPr>
      <p:grpSpPr>
        <a:xfrm>
          <a:off x="0" y="0"/>
          <a:ext cx="0" cy="0"/>
          <a:chOff x="0" y="0"/>
          <a:chExt cx="0" cy="0"/>
        </a:xfrm>
      </p:grpSpPr>
      <p:grpSp>
        <p:nvGrpSpPr>
          <p:cNvPr id="134" name="Google Shape;134;p10"/>
          <p:cNvGrpSpPr/>
          <p:nvPr/>
        </p:nvGrpSpPr>
        <p:grpSpPr>
          <a:xfrm>
            <a:off x="713373" y="3847119"/>
            <a:ext cx="825392" cy="825392"/>
            <a:chOff x="348199" y="179450"/>
            <a:chExt cx="1116300" cy="1116300"/>
          </a:xfrm>
        </p:grpSpPr>
        <p:sp>
          <p:nvSpPr>
            <p:cNvPr id="135" name="Google Shape;135;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8" name="Google Shape;138;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www.youtube.com/watch?v=jIXZXACwdRw" TargetMode="Externa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6.png"/><Relationship Id="rId8"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13"/>
          <p:cNvSpPr txBox="1"/>
          <p:nvPr>
            <p:ph type="ctrTitle"/>
          </p:nvPr>
        </p:nvSpPr>
        <p:spPr>
          <a:xfrm>
            <a:off x="824000" y="1613825"/>
            <a:ext cx="59439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Priory School Alexa Skill</a:t>
            </a:r>
            <a:endParaRPr/>
          </a:p>
        </p:txBody>
      </p:sp>
      <p:sp>
        <p:nvSpPr>
          <p:cNvPr id="276" name="Google Shape;276;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Akash Ganesan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grpSp>
        <p:nvGrpSpPr>
          <p:cNvPr id="346" name="Google Shape;346;p22"/>
          <p:cNvGrpSpPr/>
          <p:nvPr/>
        </p:nvGrpSpPr>
        <p:grpSpPr>
          <a:xfrm>
            <a:off x="4230075" y="2862875"/>
            <a:ext cx="567000" cy="567000"/>
            <a:chOff x="4230075" y="2558075"/>
            <a:chExt cx="567000" cy="567000"/>
          </a:xfrm>
        </p:grpSpPr>
        <p:sp>
          <p:nvSpPr>
            <p:cNvPr id="347" name="Google Shape;347;p22"/>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0" name="Google Shape;350;p22"/>
          <p:cNvCxnSpPr/>
          <p:nvPr/>
        </p:nvCxnSpPr>
        <p:spPr>
          <a:xfrm flipH="1" rot="10800000">
            <a:off x="444675" y="3139025"/>
            <a:ext cx="8137800" cy="14700"/>
          </a:xfrm>
          <a:prstGeom prst="straightConnector1">
            <a:avLst/>
          </a:prstGeom>
          <a:noFill/>
          <a:ln cap="flat" cmpd="sng" w="19050">
            <a:solidFill>
              <a:schemeClr val="lt2"/>
            </a:solidFill>
            <a:prstDash val="solid"/>
            <a:round/>
            <a:headEnd len="med" w="med" type="none"/>
            <a:tailEnd len="med" w="med" type="none"/>
          </a:ln>
        </p:spPr>
      </p:cxnSp>
      <p:grpSp>
        <p:nvGrpSpPr>
          <p:cNvPr id="351" name="Google Shape;351;p22"/>
          <p:cNvGrpSpPr/>
          <p:nvPr/>
        </p:nvGrpSpPr>
        <p:grpSpPr>
          <a:xfrm>
            <a:off x="928775" y="2862875"/>
            <a:ext cx="567000" cy="567000"/>
            <a:chOff x="4230075" y="2558075"/>
            <a:chExt cx="567000" cy="567000"/>
          </a:xfrm>
        </p:grpSpPr>
        <p:sp>
          <p:nvSpPr>
            <p:cNvPr id="352" name="Google Shape;352;p22"/>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22"/>
          <p:cNvGrpSpPr/>
          <p:nvPr/>
        </p:nvGrpSpPr>
        <p:grpSpPr>
          <a:xfrm>
            <a:off x="7531375" y="2862875"/>
            <a:ext cx="567000" cy="567000"/>
            <a:chOff x="4230075" y="2558075"/>
            <a:chExt cx="567000" cy="567000"/>
          </a:xfrm>
        </p:grpSpPr>
        <p:sp>
          <p:nvSpPr>
            <p:cNvPr id="356" name="Google Shape;356;p22"/>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59" name="Google Shape;359;p22"/>
          <p:cNvCxnSpPr/>
          <p:nvPr/>
        </p:nvCxnSpPr>
        <p:spPr>
          <a:xfrm flipH="1" rot="10800000">
            <a:off x="1200700" y="3258100"/>
            <a:ext cx="8400" cy="960000"/>
          </a:xfrm>
          <a:prstGeom prst="straightConnector1">
            <a:avLst/>
          </a:prstGeom>
          <a:noFill/>
          <a:ln cap="flat" cmpd="sng" w="19050">
            <a:solidFill>
              <a:schemeClr val="lt2"/>
            </a:solidFill>
            <a:prstDash val="solid"/>
            <a:round/>
            <a:headEnd len="med" w="med" type="none"/>
            <a:tailEnd len="med" w="med" type="none"/>
          </a:ln>
        </p:spPr>
      </p:cxnSp>
      <p:cxnSp>
        <p:nvCxnSpPr>
          <p:cNvPr id="360" name="Google Shape;360;p22"/>
          <p:cNvCxnSpPr/>
          <p:nvPr/>
        </p:nvCxnSpPr>
        <p:spPr>
          <a:xfrm flipH="1" rot="10800000">
            <a:off x="7818050" y="3139025"/>
            <a:ext cx="8400" cy="960000"/>
          </a:xfrm>
          <a:prstGeom prst="straightConnector1">
            <a:avLst/>
          </a:prstGeom>
          <a:noFill/>
          <a:ln cap="flat" cmpd="sng" w="19050">
            <a:solidFill>
              <a:schemeClr val="lt2"/>
            </a:solidFill>
            <a:prstDash val="solid"/>
            <a:round/>
            <a:headEnd len="med" w="med" type="none"/>
            <a:tailEnd len="med" w="med" type="none"/>
          </a:ln>
        </p:spPr>
      </p:cxnSp>
      <p:cxnSp>
        <p:nvCxnSpPr>
          <p:cNvPr id="361" name="Google Shape;361;p22"/>
          <p:cNvCxnSpPr/>
          <p:nvPr/>
        </p:nvCxnSpPr>
        <p:spPr>
          <a:xfrm flipH="1" rot="10800000">
            <a:off x="4509375" y="2179025"/>
            <a:ext cx="8400" cy="960000"/>
          </a:xfrm>
          <a:prstGeom prst="straightConnector1">
            <a:avLst/>
          </a:prstGeom>
          <a:noFill/>
          <a:ln cap="flat" cmpd="sng" w="19050">
            <a:solidFill>
              <a:schemeClr val="lt2"/>
            </a:solidFill>
            <a:prstDash val="solid"/>
            <a:round/>
            <a:headEnd len="med" w="med" type="none"/>
            <a:tailEnd len="med" w="med" type="none"/>
          </a:ln>
        </p:spPr>
      </p:cxnSp>
      <p:sp>
        <p:nvSpPr>
          <p:cNvPr id="362" name="Google Shape;362;p22"/>
          <p:cNvSpPr/>
          <p:nvPr/>
        </p:nvSpPr>
        <p:spPr>
          <a:xfrm>
            <a:off x="292275" y="40990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3/18: Test Intent</a:t>
            </a:r>
            <a:endParaRPr/>
          </a:p>
        </p:txBody>
      </p:sp>
      <p:sp>
        <p:nvSpPr>
          <p:cNvPr id="363" name="Google Shape;363;p22"/>
          <p:cNvSpPr/>
          <p:nvPr/>
        </p:nvSpPr>
        <p:spPr>
          <a:xfrm>
            <a:off x="3633675" y="14962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3/24: Priory Calendar Download</a:t>
            </a:r>
            <a:endParaRPr/>
          </a:p>
        </p:txBody>
      </p:sp>
      <p:sp>
        <p:nvSpPr>
          <p:cNvPr id="364" name="Google Shape;364;p22"/>
          <p:cNvSpPr/>
          <p:nvPr/>
        </p:nvSpPr>
        <p:spPr>
          <a:xfrm>
            <a:off x="6934975" y="40990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4/2: DynamoDB instantiated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Progress</a:t>
            </a:r>
            <a:endParaRPr/>
          </a:p>
        </p:txBody>
      </p:sp>
      <p:grpSp>
        <p:nvGrpSpPr>
          <p:cNvPr id="370" name="Google Shape;370;p23"/>
          <p:cNvGrpSpPr/>
          <p:nvPr/>
        </p:nvGrpSpPr>
        <p:grpSpPr>
          <a:xfrm>
            <a:off x="4230075" y="2862875"/>
            <a:ext cx="567000" cy="567000"/>
            <a:chOff x="4230075" y="2558075"/>
            <a:chExt cx="567000" cy="567000"/>
          </a:xfrm>
        </p:grpSpPr>
        <p:sp>
          <p:nvSpPr>
            <p:cNvPr id="371" name="Google Shape;371;p23"/>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23"/>
          <p:cNvCxnSpPr/>
          <p:nvPr/>
        </p:nvCxnSpPr>
        <p:spPr>
          <a:xfrm flipH="1" rot="10800000">
            <a:off x="444675" y="3139025"/>
            <a:ext cx="8137800" cy="14700"/>
          </a:xfrm>
          <a:prstGeom prst="straightConnector1">
            <a:avLst/>
          </a:prstGeom>
          <a:noFill/>
          <a:ln cap="flat" cmpd="sng" w="19050">
            <a:solidFill>
              <a:schemeClr val="lt2"/>
            </a:solidFill>
            <a:prstDash val="solid"/>
            <a:round/>
            <a:headEnd len="med" w="med" type="none"/>
            <a:tailEnd len="med" w="med" type="none"/>
          </a:ln>
        </p:spPr>
      </p:cxnSp>
      <p:grpSp>
        <p:nvGrpSpPr>
          <p:cNvPr id="375" name="Google Shape;375;p23"/>
          <p:cNvGrpSpPr/>
          <p:nvPr/>
        </p:nvGrpSpPr>
        <p:grpSpPr>
          <a:xfrm>
            <a:off x="928775" y="2862875"/>
            <a:ext cx="567000" cy="567000"/>
            <a:chOff x="4230075" y="2558075"/>
            <a:chExt cx="567000" cy="567000"/>
          </a:xfrm>
        </p:grpSpPr>
        <p:sp>
          <p:nvSpPr>
            <p:cNvPr id="376" name="Google Shape;376;p23"/>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23"/>
          <p:cNvGrpSpPr/>
          <p:nvPr/>
        </p:nvGrpSpPr>
        <p:grpSpPr>
          <a:xfrm>
            <a:off x="7531375" y="2862875"/>
            <a:ext cx="567000" cy="567000"/>
            <a:chOff x="4230075" y="2558075"/>
            <a:chExt cx="567000" cy="567000"/>
          </a:xfrm>
        </p:grpSpPr>
        <p:sp>
          <p:nvSpPr>
            <p:cNvPr id="380" name="Google Shape;380;p23"/>
            <p:cNvSpPr/>
            <p:nvPr/>
          </p:nvSpPr>
          <p:spPr>
            <a:xfrm>
              <a:off x="4422075" y="2750075"/>
              <a:ext cx="183000" cy="183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4330725" y="2658725"/>
              <a:ext cx="365700" cy="3657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4230075" y="2558075"/>
              <a:ext cx="567000" cy="5670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3" name="Google Shape;383;p23"/>
          <p:cNvCxnSpPr/>
          <p:nvPr/>
        </p:nvCxnSpPr>
        <p:spPr>
          <a:xfrm flipH="1" rot="10800000">
            <a:off x="1200700" y="3258100"/>
            <a:ext cx="8400" cy="960000"/>
          </a:xfrm>
          <a:prstGeom prst="straightConnector1">
            <a:avLst/>
          </a:prstGeom>
          <a:noFill/>
          <a:ln cap="flat" cmpd="sng" w="19050">
            <a:solidFill>
              <a:schemeClr val="lt2"/>
            </a:solidFill>
            <a:prstDash val="solid"/>
            <a:round/>
            <a:headEnd len="med" w="med" type="none"/>
            <a:tailEnd len="med" w="med" type="none"/>
          </a:ln>
        </p:spPr>
      </p:cxnSp>
      <p:cxnSp>
        <p:nvCxnSpPr>
          <p:cNvPr id="384" name="Google Shape;384;p23"/>
          <p:cNvCxnSpPr/>
          <p:nvPr/>
        </p:nvCxnSpPr>
        <p:spPr>
          <a:xfrm flipH="1" rot="10800000">
            <a:off x="7818050" y="3139025"/>
            <a:ext cx="8400" cy="960000"/>
          </a:xfrm>
          <a:prstGeom prst="straightConnector1">
            <a:avLst/>
          </a:prstGeom>
          <a:noFill/>
          <a:ln cap="flat" cmpd="sng" w="19050">
            <a:solidFill>
              <a:schemeClr val="lt2"/>
            </a:solidFill>
            <a:prstDash val="solid"/>
            <a:round/>
            <a:headEnd len="med" w="med" type="none"/>
            <a:tailEnd len="med" w="med" type="none"/>
          </a:ln>
        </p:spPr>
      </p:cxnSp>
      <p:cxnSp>
        <p:nvCxnSpPr>
          <p:cNvPr id="385" name="Google Shape;385;p23"/>
          <p:cNvCxnSpPr/>
          <p:nvPr/>
        </p:nvCxnSpPr>
        <p:spPr>
          <a:xfrm flipH="1" rot="10800000">
            <a:off x="4509375" y="2179025"/>
            <a:ext cx="8400" cy="960000"/>
          </a:xfrm>
          <a:prstGeom prst="straightConnector1">
            <a:avLst/>
          </a:prstGeom>
          <a:noFill/>
          <a:ln cap="flat" cmpd="sng" w="19050">
            <a:solidFill>
              <a:schemeClr val="lt2"/>
            </a:solidFill>
            <a:prstDash val="solid"/>
            <a:round/>
            <a:headEnd len="med" w="med" type="none"/>
            <a:tailEnd len="med" w="med" type="none"/>
          </a:ln>
        </p:spPr>
      </p:cxnSp>
      <p:sp>
        <p:nvSpPr>
          <p:cNvPr id="386" name="Google Shape;386;p23"/>
          <p:cNvSpPr/>
          <p:nvPr/>
        </p:nvSpPr>
        <p:spPr>
          <a:xfrm>
            <a:off x="292275" y="40990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4/14: Events on a specific day</a:t>
            </a:r>
            <a:endParaRPr/>
          </a:p>
        </p:txBody>
      </p:sp>
      <p:sp>
        <p:nvSpPr>
          <p:cNvPr id="387" name="Google Shape;387;p23"/>
          <p:cNvSpPr/>
          <p:nvPr/>
        </p:nvSpPr>
        <p:spPr>
          <a:xfrm>
            <a:off x="3633675" y="14962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5/20: Days of a specific event </a:t>
            </a:r>
            <a:endParaRPr/>
          </a:p>
        </p:txBody>
      </p:sp>
      <p:sp>
        <p:nvSpPr>
          <p:cNvPr id="388" name="Google Shape;388;p23"/>
          <p:cNvSpPr/>
          <p:nvPr/>
        </p:nvSpPr>
        <p:spPr>
          <a:xfrm>
            <a:off x="6934975" y="4099025"/>
            <a:ext cx="1759800" cy="682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5/24: Priory facts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pic>
        <p:nvPicPr>
          <p:cNvPr id="394" name="Google Shape;394;p24"/>
          <p:cNvPicPr preferRelativeResize="0"/>
          <p:nvPr/>
        </p:nvPicPr>
        <p:blipFill>
          <a:blip r:embed="rId3">
            <a:alphaModFix/>
          </a:blip>
          <a:stretch>
            <a:fillRect/>
          </a:stretch>
        </p:blipFill>
        <p:spPr>
          <a:xfrm>
            <a:off x="2641375" y="3011250"/>
            <a:ext cx="3958476" cy="2093976"/>
          </a:xfrm>
          <a:prstGeom prst="rect">
            <a:avLst/>
          </a:prstGeom>
          <a:noFill/>
          <a:ln>
            <a:noFill/>
          </a:ln>
        </p:spPr>
      </p:pic>
      <p:pic>
        <p:nvPicPr>
          <p:cNvPr id="395" name="Google Shape;395;p24"/>
          <p:cNvPicPr preferRelativeResize="0"/>
          <p:nvPr/>
        </p:nvPicPr>
        <p:blipFill>
          <a:blip r:embed="rId4">
            <a:alphaModFix/>
          </a:blip>
          <a:stretch>
            <a:fillRect/>
          </a:stretch>
        </p:blipFill>
        <p:spPr>
          <a:xfrm>
            <a:off x="981413" y="1470899"/>
            <a:ext cx="2764713" cy="1728214"/>
          </a:xfrm>
          <a:prstGeom prst="rect">
            <a:avLst/>
          </a:prstGeom>
          <a:noFill/>
          <a:ln>
            <a:noFill/>
          </a:ln>
        </p:spPr>
      </p:pic>
      <p:pic>
        <p:nvPicPr>
          <p:cNvPr id="396" name="Google Shape;396;p24"/>
          <p:cNvPicPr preferRelativeResize="0"/>
          <p:nvPr/>
        </p:nvPicPr>
        <p:blipFill rotWithShape="1">
          <a:blip r:embed="rId5">
            <a:alphaModFix/>
          </a:blip>
          <a:srcRect b="0" l="4521" r="5225" t="0"/>
          <a:stretch/>
        </p:blipFill>
        <p:spPr>
          <a:xfrm>
            <a:off x="5476967" y="1470900"/>
            <a:ext cx="2764689" cy="17282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Enduring Understandings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the Future Hold?</a:t>
            </a:r>
            <a:endParaRPr/>
          </a:p>
        </p:txBody>
      </p:sp>
      <p:pic>
        <p:nvPicPr>
          <p:cNvPr id="407" name="Google Shape;407;p26"/>
          <p:cNvPicPr preferRelativeResize="0"/>
          <p:nvPr/>
        </p:nvPicPr>
        <p:blipFill>
          <a:blip r:embed="rId3">
            <a:alphaModFix/>
          </a:blip>
          <a:stretch>
            <a:fillRect/>
          </a:stretch>
        </p:blipFill>
        <p:spPr>
          <a:xfrm>
            <a:off x="1362075" y="1344200"/>
            <a:ext cx="6468174" cy="363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Enable Priory Alexa</a:t>
            </a:r>
            <a:endParaRPr/>
          </a:p>
        </p:txBody>
      </p:sp>
      <p:sp>
        <p:nvSpPr>
          <p:cNvPr id="413" name="Google Shape;413;p27"/>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P</a:t>
            </a:r>
            <a:r>
              <a:rPr lang="en" sz="2100"/>
              <a:t>lease enable the Priory School skill on your Amazon Echo devices, use it and send me feedback to help improve the product.</a:t>
            </a:r>
            <a:endParaRPr sz="2100"/>
          </a:p>
          <a:p>
            <a:pPr indent="0" lvl="0" marL="0" rtl="0" algn="l">
              <a:spcBef>
                <a:spcPts val="1600"/>
              </a:spcBef>
              <a:spcAft>
                <a:spcPts val="1600"/>
              </a:spcAft>
              <a:buNone/>
            </a:pPr>
            <a:r>
              <a:rPr lang="en" sz="2100"/>
              <a:t>To enable the skill just say: Alexa, Enable Priory School</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descr="Clip from star trek voyager &quot;omega directive&quot; at the start where janeway talks to the computer about the omega directive." id="281" name="Google Shape;281;p14" title="Star Trek Voyager - Omega Directive start.">
            <a:hlinkClick r:id="rId3"/>
          </p:cNvPr>
          <p:cNvPicPr preferRelativeResize="0"/>
          <p:nvPr/>
        </p:nvPicPr>
        <p:blipFill>
          <a:blip r:embed="rId4">
            <a:alphaModFix/>
          </a:blip>
          <a:stretch>
            <a:fillRect/>
          </a:stretch>
        </p:blipFill>
        <p:spPr>
          <a:xfrm>
            <a:off x="152400" y="152400"/>
            <a:ext cx="6103500" cy="4577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15"/>
          <p:cNvSpPr txBox="1"/>
          <p:nvPr>
            <p:ph type="title"/>
          </p:nvPr>
        </p:nvSpPr>
        <p:spPr>
          <a:xfrm>
            <a:off x="1303800" y="598575"/>
            <a:ext cx="7477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Designing an Alexa Skill for Priory School</a:t>
            </a:r>
            <a:endParaRPr/>
          </a:p>
        </p:txBody>
      </p:sp>
      <p:pic>
        <p:nvPicPr>
          <p:cNvPr id="287" name="Google Shape;287;p15"/>
          <p:cNvPicPr preferRelativeResize="0"/>
          <p:nvPr/>
        </p:nvPicPr>
        <p:blipFill>
          <a:blip r:embed="rId3">
            <a:alphaModFix/>
          </a:blip>
          <a:stretch>
            <a:fillRect/>
          </a:stretch>
        </p:blipFill>
        <p:spPr>
          <a:xfrm>
            <a:off x="6897800" y="3142350"/>
            <a:ext cx="1883500" cy="1106125"/>
          </a:xfrm>
          <a:prstGeom prst="rect">
            <a:avLst/>
          </a:prstGeom>
          <a:noFill/>
          <a:ln>
            <a:noFill/>
          </a:ln>
        </p:spPr>
      </p:pic>
      <p:pic>
        <p:nvPicPr>
          <p:cNvPr id="288" name="Google Shape;288;p15"/>
          <p:cNvPicPr preferRelativeResize="0"/>
          <p:nvPr/>
        </p:nvPicPr>
        <p:blipFill>
          <a:blip r:embed="rId4">
            <a:alphaModFix/>
          </a:blip>
          <a:stretch>
            <a:fillRect/>
          </a:stretch>
        </p:blipFill>
        <p:spPr>
          <a:xfrm>
            <a:off x="347675" y="1375331"/>
            <a:ext cx="2888424" cy="1425101"/>
          </a:xfrm>
          <a:prstGeom prst="rect">
            <a:avLst/>
          </a:prstGeom>
          <a:noFill/>
          <a:ln cap="flat" cmpd="sng" w="9525">
            <a:solidFill>
              <a:srgbClr val="000000"/>
            </a:solidFill>
            <a:prstDash val="solid"/>
            <a:round/>
            <a:headEnd len="sm" w="sm" type="none"/>
            <a:tailEnd len="sm" w="sm" type="none"/>
          </a:ln>
        </p:spPr>
      </p:pic>
      <p:pic>
        <p:nvPicPr>
          <p:cNvPr id="289" name="Google Shape;289;p15"/>
          <p:cNvPicPr preferRelativeResize="0"/>
          <p:nvPr/>
        </p:nvPicPr>
        <p:blipFill>
          <a:blip r:embed="rId5">
            <a:alphaModFix/>
          </a:blip>
          <a:stretch>
            <a:fillRect/>
          </a:stretch>
        </p:blipFill>
        <p:spPr>
          <a:xfrm>
            <a:off x="390350" y="3182900"/>
            <a:ext cx="2888426" cy="1423126"/>
          </a:xfrm>
          <a:prstGeom prst="rect">
            <a:avLst/>
          </a:prstGeom>
          <a:noFill/>
          <a:ln cap="flat" cmpd="sng" w="9525">
            <a:solidFill>
              <a:srgbClr val="000000"/>
            </a:solidFill>
            <a:prstDash val="solid"/>
            <a:round/>
            <a:headEnd len="sm" w="sm" type="none"/>
            <a:tailEnd len="sm" w="sm" type="none"/>
          </a:ln>
        </p:spPr>
      </p:pic>
      <p:pic>
        <p:nvPicPr>
          <p:cNvPr id="290" name="Google Shape;290;p15"/>
          <p:cNvPicPr preferRelativeResize="0"/>
          <p:nvPr/>
        </p:nvPicPr>
        <p:blipFill>
          <a:blip r:embed="rId6">
            <a:alphaModFix/>
          </a:blip>
          <a:stretch>
            <a:fillRect/>
          </a:stretch>
        </p:blipFill>
        <p:spPr>
          <a:xfrm>
            <a:off x="3585600" y="1372225"/>
            <a:ext cx="2780916" cy="1423124"/>
          </a:xfrm>
          <a:prstGeom prst="rect">
            <a:avLst/>
          </a:prstGeom>
          <a:noFill/>
          <a:ln cap="flat" cmpd="sng" w="9525">
            <a:solidFill>
              <a:srgbClr val="000000"/>
            </a:solidFill>
            <a:prstDash val="solid"/>
            <a:round/>
            <a:headEnd len="sm" w="sm" type="none"/>
            <a:tailEnd len="sm" w="sm" type="none"/>
          </a:ln>
        </p:spPr>
      </p:pic>
      <p:pic>
        <p:nvPicPr>
          <p:cNvPr id="291" name="Google Shape;291;p15"/>
          <p:cNvPicPr preferRelativeResize="0"/>
          <p:nvPr/>
        </p:nvPicPr>
        <p:blipFill rotWithShape="1">
          <a:blip r:embed="rId7">
            <a:alphaModFix/>
          </a:blip>
          <a:srcRect b="19262" l="6079" r="5938" t="19077"/>
          <a:stretch/>
        </p:blipFill>
        <p:spPr>
          <a:xfrm>
            <a:off x="3789033" y="3181913"/>
            <a:ext cx="2374051" cy="1425099"/>
          </a:xfrm>
          <a:prstGeom prst="rect">
            <a:avLst/>
          </a:prstGeom>
          <a:noFill/>
          <a:ln cap="flat" cmpd="sng" w="9525">
            <a:solidFill>
              <a:srgbClr val="000000"/>
            </a:solidFill>
            <a:prstDash val="solid"/>
            <a:round/>
            <a:headEnd len="sm" w="sm" type="none"/>
            <a:tailEnd len="sm" w="sm" type="none"/>
          </a:ln>
        </p:spPr>
      </p:pic>
      <p:pic>
        <p:nvPicPr>
          <p:cNvPr id="292" name="Google Shape;292;p15"/>
          <p:cNvPicPr preferRelativeResize="0"/>
          <p:nvPr/>
        </p:nvPicPr>
        <p:blipFill rotWithShape="1">
          <a:blip r:embed="rId8">
            <a:alphaModFix/>
          </a:blip>
          <a:srcRect b="8" l="5721" r="27042" t="17374"/>
          <a:stretch/>
        </p:blipFill>
        <p:spPr>
          <a:xfrm>
            <a:off x="6716025" y="2051625"/>
            <a:ext cx="2273177" cy="8987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16"/>
          <p:cNvPicPr preferRelativeResize="0"/>
          <p:nvPr/>
        </p:nvPicPr>
        <p:blipFill rotWithShape="1">
          <a:blip r:embed="rId3">
            <a:alphaModFix/>
          </a:blip>
          <a:srcRect b="0" l="21139" r="21133" t="0"/>
          <a:stretch/>
        </p:blipFill>
        <p:spPr>
          <a:xfrm>
            <a:off x="3104325" y="1597875"/>
            <a:ext cx="791225" cy="1188700"/>
          </a:xfrm>
          <a:prstGeom prst="rect">
            <a:avLst/>
          </a:prstGeom>
          <a:noFill/>
          <a:ln>
            <a:noFill/>
          </a:ln>
        </p:spPr>
      </p:pic>
      <p:sp>
        <p:nvSpPr>
          <p:cNvPr id="298" name="Google Shape;298;p16"/>
          <p:cNvSpPr txBox="1"/>
          <p:nvPr>
            <p:ph type="title"/>
          </p:nvPr>
        </p:nvSpPr>
        <p:spPr>
          <a:xfrm>
            <a:off x="1303800" y="598575"/>
            <a:ext cx="7477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this Project Meaningful?</a:t>
            </a:r>
            <a:endParaRPr/>
          </a:p>
        </p:txBody>
      </p:sp>
      <p:pic>
        <p:nvPicPr>
          <p:cNvPr id="299" name="Google Shape;299;p16"/>
          <p:cNvPicPr preferRelativeResize="0"/>
          <p:nvPr/>
        </p:nvPicPr>
        <p:blipFill>
          <a:blip r:embed="rId4">
            <a:alphaModFix/>
          </a:blip>
          <a:stretch>
            <a:fillRect/>
          </a:stretch>
        </p:blipFill>
        <p:spPr>
          <a:xfrm>
            <a:off x="4151676" y="1620725"/>
            <a:ext cx="4743906" cy="3166524"/>
          </a:xfrm>
          <a:prstGeom prst="rect">
            <a:avLst/>
          </a:prstGeom>
          <a:noFill/>
          <a:ln>
            <a:noFill/>
          </a:ln>
        </p:spPr>
      </p:pic>
      <p:pic>
        <p:nvPicPr>
          <p:cNvPr id="300" name="Google Shape;300;p16"/>
          <p:cNvPicPr preferRelativeResize="0"/>
          <p:nvPr/>
        </p:nvPicPr>
        <p:blipFill rotWithShape="1">
          <a:blip r:embed="rId5">
            <a:alphaModFix/>
          </a:blip>
          <a:srcRect b="8921" l="0" r="0" t="11921"/>
          <a:stretch/>
        </p:blipFill>
        <p:spPr>
          <a:xfrm>
            <a:off x="335475" y="2977825"/>
            <a:ext cx="3560074" cy="1809424"/>
          </a:xfrm>
          <a:prstGeom prst="rect">
            <a:avLst/>
          </a:prstGeom>
          <a:noFill/>
          <a:ln>
            <a:noFill/>
          </a:ln>
        </p:spPr>
      </p:pic>
      <p:pic>
        <p:nvPicPr>
          <p:cNvPr id="301" name="Google Shape;301;p16"/>
          <p:cNvPicPr preferRelativeResize="0"/>
          <p:nvPr/>
        </p:nvPicPr>
        <p:blipFill>
          <a:blip r:embed="rId6">
            <a:alphaModFix/>
          </a:blip>
          <a:stretch>
            <a:fillRect/>
          </a:stretch>
        </p:blipFill>
        <p:spPr>
          <a:xfrm>
            <a:off x="1372487" y="1765223"/>
            <a:ext cx="1486051" cy="899750"/>
          </a:xfrm>
          <a:prstGeom prst="rect">
            <a:avLst/>
          </a:prstGeom>
          <a:noFill/>
          <a:ln>
            <a:noFill/>
          </a:ln>
        </p:spPr>
      </p:pic>
      <p:pic>
        <p:nvPicPr>
          <p:cNvPr id="302" name="Google Shape;302;p16"/>
          <p:cNvPicPr preferRelativeResize="0"/>
          <p:nvPr/>
        </p:nvPicPr>
        <p:blipFill rotWithShape="1">
          <a:blip r:embed="rId7">
            <a:alphaModFix/>
          </a:blip>
          <a:srcRect b="40124" l="33564" r="33561" t="10485"/>
          <a:stretch/>
        </p:blipFill>
        <p:spPr>
          <a:xfrm>
            <a:off x="335475" y="1620735"/>
            <a:ext cx="791225" cy="118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work?</a:t>
            </a:r>
            <a:endParaRPr/>
          </a:p>
        </p:txBody>
      </p:sp>
      <p:pic>
        <p:nvPicPr>
          <p:cNvPr id="313" name="Google Shape;313;p18"/>
          <p:cNvPicPr preferRelativeResize="0"/>
          <p:nvPr/>
        </p:nvPicPr>
        <p:blipFill rotWithShape="1">
          <a:blip r:embed="rId3">
            <a:alphaModFix/>
          </a:blip>
          <a:srcRect b="0" l="7783" r="0" t="0"/>
          <a:stretch/>
        </p:blipFill>
        <p:spPr>
          <a:xfrm>
            <a:off x="1438775" y="1244713"/>
            <a:ext cx="6743125" cy="3517789"/>
          </a:xfrm>
          <a:prstGeom prst="rect">
            <a:avLst/>
          </a:prstGeom>
          <a:noFill/>
          <a:ln>
            <a:noFill/>
          </a:ln>
        </p:spPr>
      </p:pic>
      <p:sp>
        <p:nvSpPr>
          <p:cNvPr id="314" name="Google Shape;314;p18"/>
          <p:cNvSpPr/>
          <p:nvPr/>
        </p:nvSpPr>
        <p:spPr>
          <a:xfrm>
            <a:off x="1359750" y="1919050"/>
            <a:ext cx="274200" cy="274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1</a:t>
            </a:r>
            <a:endParaRPr sz="1000">
              <a:solidFill>
                <a:srgbClr val="FFFFFF"/>
              </a:solidFill>
            </a:endParaRPr>
          </a:p>
        </p:txBody>
      </p:sp>
      <p:sp>
        <p:nvSpPr>
          <p:cNvPr id="315" name="Google Shape;315;p18"/>
          <p:cNvSpPr/>
          <p:nvPr/>
        </p:nvSpPr>
        <p:spPr>
          <a:xfrm>
            <a:off x="4346325" y="2246400"/>
            <a:ext cx="274200" cy="274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2</a:t>
            </a:r>
            <a:endParaRPr sz="1000">
              <a:solidFill>
                <a:srgbClr val="FFFFFF"/>
              </a:solidFill>
            </a:endParaRPr>
          </a:p>
        </p:txBody>
      </p:sp>
      <p:sp>
        <p:nvSpPr>
          <p:cNvPr id="316" name="Google Shape;316;p18"/>
          <p:cNvSpPr/>
          <p:nvPr/>
        </p:nvSpPr>
        <p:spPr>
          <a:xfrm>
            <a:off x="5385150" y="2246400"/>
            <a:ext cx="274200" cy="274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3</a:t>
            </a:r>
            <a:endParaRPr sz="1000">
              <a:solidFill>
                <a:srgbClr val="FFFFFF"/>
              </a:solidFill>
            </a:endParaRPr>
          </a:p>
        </p:txBody>
      </p:sp>
      <p:sp>
        <p:nvSpPr>
          <p:cNvPr id="317" name="Google Shape;317;p18"/>
          <p:cNvSpPr/>
          <p:nvPr/>
        </p:nvSpPr>
        <p:spPr>
          <a:xfrm>
            <a:off x="6039050" y="4603950"/>
            <a:ext cx="274200" cy="274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4</a:t>
            </a:r>
            <a:endParaRPr sz="1000">
              <a:solidFill>
                <a:srgbClr val="FFFFFF"/>
              </a:solidFill>
            </a:endParaRPr>
          </a:p>
        </p:txBody>
      </p:sp>
      <p:sp>
        <p:nvSpPr>
          <p:cNvPr id="318" name="Google Shape;318;p18"/>
          <p:cNvSpPr/>
          <p:nvPr/>
        </p:nvSpPr>
        <p:spPr>
          <a:xfrm>
            <a:off x="6949575" y="2246400"/>
            <a:ext cx="274200" cy="274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5</a:t>
            </a:r>
            <a:endParaRPr sz="1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Alignment with Senior Project Mission</a:t>
            </a:r>
            <a:endParaRPr/>
          </a:p>
        </p:txBody>
      </p:sp>
      <p:pic>
        <p:nvPicPr>
          <p:cNvPr id="324" name="Google Shape;324;p19"/>
          <p:cNvPicPr preferRelativeResize="0"/>
          <p:nvPr/>
        </p:nvPicPr>
        <p:blipFill>
          <a:blip r:embed="rId3">
            <a:alphaModFix/>
          </a:blip>
          <a:stretch>
            <a:fillRect/>
          </a:stretch>
        </p:blipFill>
        <p:spPr>
          <a:xfrm>
            <a:off x="3933725" y="1597875"/>
            <a:ext cx="4789377" cy="3205200"/>
          </a:xfrm>
          <a:prstGeom prst="rect">
            <a:avLst/>
          </a:prstGeom>
          <a:noFill/>
          <a:ln cap="flat" cmpd="sng" w="9525">
            <a:solidFill>
              <a:srgbClr val="000000"/>
            </a:solidFill>
            <a:prstDash val="solid"/>
            <a:round/>
            <a:headEnd len="sm" w="sm" type="none"/>
            <a:tailEnd len="sm" w="sm" type="none"/>
          </a:ln>
        </p:spPr>
      </p:pic>
      <p:sp>
        <p:nvSpPr>
          <p:cNvPr id="325" name="Google Shape;325;p19"/>
          <p:cNvSpPr txBox="1"/>
          <p:nvPr>
            <p:ph idx="1" type="body"/>
          </p:nvPr>
        </p:nvSpPr>
        <p:spPr>
          <a:xfrm>
            <a:off x="449875" y="1609050"/>
            <a:ext cx="2789100" cy="3205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lang="en" sz="2300">
                <a:solidFill>
                  <a:srgbClr val="1D1C1D"/>
                </a:solidFill>
                <a:latin typeface="Arial"/>
                <a:ea typeface="Arial"/>
                <a:cs typeface="Arial"/>
                <a:sym typeface="Arial"/>
              </a:rPr>
              <a:t>Senior Project gives students the opportunity to challenge and stretch themselves as individuals and intellectuals</a:t>
            </a:r>
            <a:endParaRPr sz="23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Mentor</a:t>
            </a:r>
            <a:endParaRPr/>
          </a:p>
        </p:txBody>
      </p:sp>
      <p:sp>
        <p:nvSpPr>
          <p:cNvPr id="331" name="Google Shape;331;p20"/>
          <p:cNvSpPr txBox="1"/>
          <p:nvPr>
            <p:ph idx="1" type="body"/>
          </p:nvPr>
        </p:nvSpPr>
        <p:spPr>
          <a:xfrm>
            <a:off x="1303800" y="1380450"/>
            <a:ext cx="7030500" cy="254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Michael</a:t>
            </a:r>
            <a:r>
              <a:rPr lang="en"/>
              <a:t> </a:t>
            </a:r>
            <a:r>
              <a:rPr lang="en" sz="2400"/>
              <a:t>Freed, Principle Engineer at Cisco</a:t>
            </a:r>
            <a:endParaRPr sz="2400"/>
          </a:p>
          <a:p>
            <a:pPr indent="-381000" lvl="1" marL="914400" rtl="0" algn="l">
              <a:spcBef>
                <a:spcPts val="0"/>
              </a:spcBef>
              <a:spcAft>
                <a:spcPts val="0"/>
              </a:spcAft>
              <a:buSzPts val="2400"/>
              <a:buChar char="○"/>
            </a:pPr>
            <a:r>
              <a:rPr lang="en" sz="2400"/>
              <a:t>Has over 30 years of experience in technology</a:t>
            </a:r>
            <a:endParaRPr sz="2400"/>
          </a:p>
          <a:p>
            <a:pPr indent="-381000" lvl="1" marL="914400" rtl="0" algn="l">
              <a:spcBef>
                <a:spcPts val="0"/>
              </a:spcBef>
              <a:spcAft>
                <a:spcPts val="0"/>
              </a:spcAft>
              <a:buSzPts val="2400"/>
              <a:buChar char="○"/>
            </a:pPr>
            <a:r>
              <a:rPr lang="en" sz="2400"/>
              <a:t>Expert in networking, security, video, cloud computing and distributed systems</a:t>
            </a:r>
            <a:endParaRPr sz="2400"/>
          </a:p>
          <a:p>
            <a:pPr indent="-381000" lvl="0" marL="457200" rtl="0" algn="l">
              <a:spcBef>
                <a:spcPts val="0"/>
              </a:spcBef>
              <a:spcAft>
                <a:spcPts val="0"/>
              </a:spcAft>
              <a:buSzPts val="2400"/>
              <a:buChar char="●"/>
            </a:pPr>
            <a:r>
              <a:rPr lang="en" sz="2400"/>
              <a:t>Helped me with architecture and design of the project</a:t>
            </a:r>
            <a:endParaRPr sz="2400"/>
          </a:p>
          <a:p>
            <a:pPr indent="-381000" lvl="0" marL="457200" rtl="0" algn="l">
              <a:spcBef>
                <a:spcPts val="0"/>
              </a:spcBef>
              <a:spcAft>
                <a:spcPts val="0"/>
              </a:spcAft>
              <a:buSzPts val="2400"/>
              <a:buChar char="●"/>
            </a:pPr>
            <a:r>
              <a:rPr lang="en" sz="2400"/>
              <a:t>Helps me on an </a:t>
            </a:r>
            <a:r>
              <a:rPr lang="en" sz="2400"/>
              <a:t>ongoing</a:t>
            </a:r>
            <a:r>
              <a:rPr lang="en" sz="2400"/>
              <a:t> basis </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and Resources </a:t>
            </a:r>
            <a:endParaRPr/>
          </a:p>
        </p:txBody>
      </p:sp>
      <p:pic>
        <p:nvPicPr>
          <p:cNvPr id="337" name="Google Shape;337;p21"/>
          <p:cNvPicPr preferRelativeResize="0"/>
          <p:nvPr/>
        </p:nvPicPr>
        <p:blipFill>
          <a:blip r:embed="rId3">
            <a:alphaModFix/>
          </a:blip>
          <a:stretch>
            <a:fillRect/>
          </a:stretch>
        </p:blipFill>
        <p:spPr>
          <a:xfrm>
            <a:off x="5954150" y="3420050"/>
            <a:ext cx="3074150" cy="1457150"/>
          </a:xfrm>
          <a:prstGeom prst="rect">
            <a:avLst/>
          </a:prstGeom>
          <a:noFill/>
          <a:ln>
            <a:noFill/>
          </a:ln>
        </p:spPr>
      </p:pic>
      <p:pic>
        <p:nvPicPr>
          <p:cNvPr id="338" name="Google Shape;338;p21"/>
          <p:cNvPicPr preferRelativeResize="0"/>
          <p:nvPr/>
        </p:nvPicPr>
        <p:blipFill rotWithShape="1">
          <a:blip r:embed="rId4">
            <a:alphaModFix/>
          </a:blip>
          <a:srcRect b="15056" l="10338" r="0" t="-702"/>
          <a:stretch/>
        </p:blipFill>
        <p:spPr>
          <a:xfrm>
            <a:off x="160650" y="3767988"/>
            <a:ext cx="3097075" cy="999300"/>
          </a:xfrm>
          <a:prstGeom prst="rect">
            <a:avLst/>
          </a:prstGeom>
          <a:noFill/>
          <a:ln>
            <a:noFill/>
          </a:ln>
        </p:spPr>
      </p:pic>
      <p:pic>
        <p:nvPicPr>
          <p:cNvPr id="339" name="Google Shape;339;p21"/>
          <p:cNvPicPr preferRelativeResize="0"/>
          <p:nvPr/>
        </p:nvPicPr>
        <p:blipFill>
          <a:blip r:embed="rId5">
            <a:alphaModFix/>
          </a:blip>
          <a:stretch>
            <a:fillRect/>
          </a:stretch>
        </p:blipFill>
        <p:spPr>
          <a:xfrm>
            <a:off x="1725550" y="1430875"/>
            <a:ext cx="5845276" cy="1826650"/>
          </a:xfrm>
          <a:prstGeom prst="rect">
            <a:avLst/>
          </a:prstGeom>
          <a:noFill/>
          <a:ln>
            <a:noFill/>
          </a:ln>
        </p:spPr>
      </p:pic>
      <p:pic>
        <p:nvPicPr>
          <p:cNvPr id="340" name="Google Shape;340;p21"/>
          <p:cNvPicPr preferRelativeResize="0"/>
          <p:nvPr/>
        </p:nvPicPr>
        <p:blipFill rotWithShape="1">
          <a:blip r:embed="rId6">
            <a:alphaModFix/>
          </a:blip>
          <a:srcRect b="0" l="17601" r="15597" t="19826"/>
          <a:stretch/>
        </p:blipFill>
        <p:spPr>
          <a:xfrm>
            <a:off x="3217950" y="3420050"/>
            <a:ext cx="2433650" cy="1542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